
<file path=[Content_Types].xml><?xml version="1.0" encoding="utf-8"?>
<Types xmlns="http://schemas.openxmlformats.org/package/2006/content-types">
  <Default Extension="caf" ContentType="audio/unknown"/>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48" r:id="rId1"/>
    <p:sldMasterId id="2147484066" r:id="rId2"/>
  </p:sldMasterIdLst>
  <p:notesMasterIdLst>
    <p:notesMasterId r:id="rId47"/>
  </p:notesMasterIdLst>
  <p:sldIdLst>
    <p:sldId id="327" r:id="rId3"/>
    <p:sldId id="362" r:id="rId4"/>
    <p:sldId id="323" r:id="rId5"/>
    <p:sldId id="424" r:id="rId6"/>
    <p:sldId id="482" r:id="rId7"/>
    <p:sldId id="449" r:id="rId8"/>
    <p:sldId id="519" r:id="rId9"/>
    <p:sldId id="319" r:id="rId10"/>
    <p:sldId id="358" r:id="rId11"/>
    <p:sldId id="356" r:id="rId12"/>
    <p:sldId id="405" r:id="rId13"/>
    <p:sldId id="341" r:id="rId14"/>
    <p:sldId id="328" r:id="rId15"/>
    <p:sldId id="313" r:id="rId16"/>
    <p:sldId id="344" r:id="rId17"/>
    <p:sldId id="353" r:id="rId18"/>
    <p:sldId id="357" r:id="rId19"/>
    <p:sldId id="299" r:id="rId20"/>
    <p:sldId id="298" r:id="rId21"/>
    <p:sldId id="340" r:id="rId22"/>
    <p:sldId id="359" r:id="rId23"/>
    <p:sldId id="360" r:id="rId24"/>
    <p:sldId id="525" r:id="rId25"/>
    <p:sldId id="371" r:id="rId26"/>
    <p:sldId id="461" r:id="rId27"/>
    <p:sldId id="378" r:id="rId28"/>
    <p:sldId id="375" r:id="rId29"/>
    <p:sldId id="460" r:id="rId30"/>
    <p:sldId id="463" r:id="rId31"/>
    <p:sldId id="410" r:id="rId32"/>
    <p:sldId id="382" r:id="rId33"/>
    <p:sldId id="385" r:id="rId34"/>
    <p:sldId id="464" r:id="rId35"/>
    <p:sldId id="465" r:id="rId36"/>
    <p:sldId id="466" r:id="rId37"/>
    <p:sldId id="467" r:id="rId38"/>
    <p:sldId id="489" r:id="rId39"/>
    <p:sldId id="490" r:id="rId40"/>
    <p:sldId id="522" r:id="rId41"/>
    <p:sldId id="523" r:id="rId42"/>
    <p:sldId id="361" r:id="rId43"/>
    <p:sldId id="528" r:id="rId44"/>
    <p:sldId id="529" r:id="rId45"/>
    <p:sldId id="532" r:id="rId46"/>
  </p:sldIdLst>
  <p:sldSz cx="9144000" cy="5143500" type="screen16x9"/>
  <p:notesSz cx="6797675" cy="9926638"/>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34">
          <p15:clr>
            <a:srgbClr val="A4A3A4"/>
          </p15:clr>
        </p15:guide>
        <p15:guide id="2" pos="2728">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7"/>
    <a:srgbClr val="BACAD8"/>
    <a:srgbClr val="AAB1B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76" autoAdjust="0"/>
    <p:restoredTop sz="94660" autoAdjust="0"/>
  </p:normalViewPr>
  <p:slideViewPr>
    <p:cSldViewPr snapToGrid="0">
      <p:cViewPr varScale="1">
        <p:scale>
          <a:sx n="95" d="100"/>
          <a:sy n="95" d="100"/>
        </p:scale>
        <p:origin x="720" y="-30"/>
      </p:cViewPr>
      <p:guideLst>
        <p:guide orient="horz" pos="3234"/>
        <p:guide pos="272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5648" y="-120"/>
      </p:cViewPr>
      <p:guideLst>
        <p:guide orient="horz" pos="3126"/>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PTG%20Mac%20256gb:Users:ptg:Library:Containers:com.apple.mail:Data:Library:Mail%20Downloads:AA295D5A-A439-4277-AF13-5077C70BE049:Figur%201.1%20og%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19855472611"/>
          <c:y val="4.5662100456621002E-2"/>
          <c:w val="0.869493131540376"/>
          <c:h val="0.70734968060499304"/>
        </c:manualLayout>
      </c:layout>
      <c:lineChart>
        <c:grouping val="standard"/>
        <c:varyColors val="0"/>
        <c:ser>
          <c:idx val="0"/>
          <c:order val="0"/>
          <c:tx>
            <c:v>Registrert antall drepte og hardt skadde</c:v>
          </c:tx>
          <c:spPr>
            <a:ln w="28575" cap="rnd">
              <a:solidFill>
                <a:srgbClr val="FF0000"/>
              </a:solidFill>
              <a:round/>
            </a:ln>
            <a:effectLst/>
          </c:spPr>
          <c:marker>
            <c:symbol val="circle"/>
            <c:size val="4"/>
            <c:spPr>
              <a:solidFill>
                <a:srgbClr val="FF0000"/>
              </a:solidFill>
              <a:ln w="9525">
                <a:solidFill>
                  <a:srgbClr val="FF0000"/>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73-4820-80DD-345620DA643C}"/>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73-4820-80DD-345620DA64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'Ark1'!$A$44:$A$70</c:f>
              <c:numCache>
                <c:formatCode>General</c:formatCode>
                <c:ptCount val="2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pt idx="21">
                  <c:v>2025</c:v>
                </c:pt>
                <c:pt idx="22">
                  <c:v>2026</c:v>
                </c:pt>
                <c:pt idx="23">
                  <c:v>2027</c:v>
                </c:pt>
                <c:pt idx="24">
                  <c:v>2028</c:v>
                </c:pt>
                <c:pt idx="25">
                  <c:v>2029</c:v>
                </c:pt>
                <c:pt idx="26">
                  <c:v>2030</c:v>
                </c:pt>
              </c:numCache>
            </c:numRef>
          </c:cat>
          <c:val>
            <c:numRef>
              <c:f>'Ark1'!$B$44:$B$70</c:f>
              <c:numCache>
                <c:formatCode>General</c:formatCode>
                <c:ptCount val="27"/>
                <c:pt idx="0">
                  <c:v>1252</c:v>
                </c:pt>
                <c:pt idx="1">
                  <c:v>1187</c:v>
                </c:pt>
                <c:pt idx="2">
                  <c:v>1217</c:v>
                </c:pt>
                <c:pt idx="3">
                  <c:v>1150</c:v>
                </c:pt>
                <c:pt idx="4">
                  <c:v>1159</c:v>
                </c:pt>
                <c:pt idx="5">
                  <c:v>1004</c:v>
                </c:pt>
                <c:pt idx="6">
                  <c:v>922</c:v>
                </c:pt>
                <c:pt idx="7">
                  <c:v>847</c:v>
                </c:pt>
                <c:pt idx="8">
                  <c:v>844</c:v>
                </c:pt>
                <c:pt idx="9">
                  <c:v>890</c:v>
                </c:pt>
                <c:pt idx="10">
                  <c:v>821</c:v>
                </c:pt>
                <c:pt idx="11">
                  <c:v>810</c:v>
                </c:pt>
                <c:pt idx="12">
                  <c:v>791</c:v>
                </c:pt>
              </c:numCache>
            </c:numRef>
          </c:val>
          <c:smooth val="0"/>
          <c:extLst>
            <c:ext xmlns:c16="http://schemas.microsoft.com/office/drawing/2014/chart" uri="{C3380CC4-5D6E-409C-BE32-E72D297353CC}">
              <c16:uniqueId val="{00000002-BC73-4820-80DD-345620DA643C}"/>
            </c:ext>
          </c:extLst>
        </c:ser>
        <c:ser>
          <c:idx val="1"/>
          <c:order val="1"/>
          <c:tx>
            <c:v>Målkurve fram til 2030 fra NTP 2018-2029</c:v>
          </c:tx>
          <c:spPr>
            <a:ln w="28575" cap="rnd">
              <a:solidFill>
                <a:srgbClr val="002060"/>
              </a:solidFill>
              <a:round/>
            </a:ln>
            <a:effectLst/>
          </c:spPr>
          <c:marker>
            <c:symbol val="circle"/>
            <c:size val="4"/>
            <c:spPr>
              <a:solidFill>
                <a:srgbClr val="002060"/>
              </a:solidFill>
              <a:ln w="9525">
                <a:solidFill>
                  <a:srgbClr val="002060"/>
                </a:solidFill>
              </a:ln>
              <a:effectLst/>
            </c:spPr>
          </c:marker>
          <c:dLbls>
            <c:dLbl>
              <c:idx val="10"/>
              <c:layout>
                <c:manualLayout>
                  <c:x val="-3.2121212121212099E-2"/>
                  <c:y val="4.94957394024376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73-4820-80DD-345620DA643C}"/>
                </c:ext>
              </c:extLst>
            </c:dLbl>
            <c:dLbl>
              <c:idx val="11"/>
              <c:delete val="1"/>
              <c:extLst>
                <c:ext xmlns:c15="http://schemas.microsoft.com/office/drawing/2012/chart" uri="{CE6537A1-D6FC-4f65-9D91-7224C49458BB}"/>
                <c:ext xmlns:c16="http://schemas.microsoft.com/office/drawing/2014/chart" uri="{C3380CC4-5D6E-409C-BE32-E72D297353CC}">
                  <c16:uniqueId val="{00000004-BC73-4820-80DD-345620DA643C}"/>
                </c:ext>
              </c:extLst>
            </c:dLbl>
            <c:dLbl>
              <c:idx val="12"/>
              <c:layout>
                <c:manualLayout>
                  <c:x val="-3.4285714285714301E-2"/>
                  <c:y val="4.1885389326334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73-4820-80DD-345620DA643C}"/>
                </c:ext>
              </c:extLst>
            </c:dLbl>
            <c:dLbl>
              <c:idx val="13"/>
              <c:delete val="1"/>
              <c:extLst>
                <c:ext xmlns:c15="http://schemas.microsoft.com/office/drawing/2012/chart" uri="{CE6537A1-D6FC-4f65-9D91-7224C49458BB}"/>
                <c:ext xmlns:c16="http://schemas.microsoft.com/office/drawing/2014/chart" uri="{C3380CC4-5D6E-409C-BE32-E72D297353CC}">
                  <c16:uniqueId val="{00000006-BC73-4820-80DD-345620DA643C}"/>
                </c:ext>
              </c:extLst>
            </c:dLbl>
            <c:dLbl>
              <c:idx val="14"/>
              <c:delete val="1"/>
              <c:extLst>
                <c:ext xmlns:c15="http://schemas.microsoft.com/office/drawing/2012/chart" uri="{CE6537A1-D6FC-4f65-9D91-7224C49458BB}"/>
                <c:ext xmlns:c16="http://schemas.microsoft.com/office/drawing/2014/chart" uri="{C3380CC4-5D6E-409C-BE32-E72D297353CC}">
                  <c16:uniqueId val="{00000007-BC73-4820-80DD-345620DA643C}"/>
                </c:ext>
              </c:extLst>
            </c:dLbl>
            <c:dLbl>
              <c:idx val="15"/>
              <c:delete val="1"/>
              <c:extLst>
                <c:ext xmlns:c15="http://schemas.microsoft.com/office/drawing/2012/chart" uri="{CE6537A1-D6FC-4f65-9D91-7224C49458BB}"/>
                <c:ext xmlns:c16="http://schemas.microsoft.com/office/drawing/2014/chart" uri="{C3380CC4-5D6E-409C-BE32-E72D297353CC}">
                  <c16:uniqueId val="{00000008-BC73-4820-80DD-345620DA643C}"/>
                </c:ext>
              </c:extLst>
            </c:dLbl>
            <c:dLbl>
              <c:idx val="16"/>
              <c:layout>
                <c:manualLayout>
                  <c:x val="-3.2121212121212099E-2"/>
                  <c:y val="3.8080214288282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C73-4820-80DD-345620DA643C}"/>
                </c:ext>
              </c:extLst>
            </c:dLbl>
            <c:dLbl>
              <c:idx val="17"/>
              <c:delete val="1"/>
              <c:extLst>
                <c:ext xmlns:c15="http://schemas.microsoft.com/office/drawing/2012/chart" uri="{CE6537A1-D6FC-4f65-9D91-7224C49458BB}"/>
                <c:ext xmlns:c16="http://schemas.microsoft.com/office/drawing/2014/chart" uri="{C3380CC4-5D6E-409C-BE32-E72D297353CC}">
                  <c16:uniqueId val="{0000000A-BC73-4820-80DD-345620DA643C}"/>
                </c:ext>
              </c:extLst>
            </c:dLbl>
            <c:dLbl>
              <c:idx val="18"/>
              <c:layout>
                <c:manualLayout>
                  <c:x val="-3.2121212121212099E-2"/>
                  <c:y val="4.1885389326334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C73-4820-80DD-345620DA643C}"/>
                </c:ext>
              </c:extLst>
            </c:dLbl>
            <c:dLbl>
              <c:idx val="19"/>
              <c:delete val="1"/>
              <c:extLst>
                <c:ext xmlns:c15="http://schemas.microsoft.com/office/drawing/2012/chart" uri="{CE6537A1-D6FC-4f65-9D91-7224C49458BB}"/>
                <c:ext xmlns:c16="http://schemas.microsoft.com/office/drawing/2014/chart" uri="{C3380CC4-5D6E-409C-BE32-E72D297353CC}">
                  <c16:uniqueId val="{0000000C-BC73-4820-80DD-345620DA643C}"/>
                </c:ext>
              </c:extLst>
            </c:dLbl>
            <c:dLbl>
              <c:idx val="20"/>
              <c:layout>
                <c:manualLayout>
                  <c:x val="-3.2121212121212099E-2"/>
                  <c:y val="3.8080214288282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C73-4820-80DD-345620DA643C}"/>
                </c:ext>
              </c:extLst>
            </c:dLbl>
            <c:dLbl>
              <c:idx val="21"/>
              <c:delete val="1"/>
              <c:extLst>
                <c:ext xmlns:c15="http://schemas.microsoft.com/office/drawing/2012/chart" uri="{CE6537A1-D6FC-4f65-9D91-7224C49458BB}"/>
                <c:ext xmlns:c16="http://schemas.microsoft.com/office/drawing/2014/chart" uri="{C3380CC4-5D6E-409C-BE32-E72D297353CC}">
                  <c16:uniqueId val="{0000000E-BC73-4820-80DD-345620DA643C}"/>
                </c:ext>
              </c:extLst>
            </c:dLbl>
            <c:dLbl>
              <c:idx val="22"/>
              <c:delete val="1"/>
              <c:extLst>
                <c:ext xmlns:c15="http://schemas.microsoft.com/office/drawing/2012/chart" uri="{CE6537A1-D6FC-4f65-9D91-7224C49458BB}"/>
                <c:ext xmlns:c16="http://schemas.microsoft.com/office/drawing/2014/chart" uri="{C3380CC4-5D6E-409C-BE32-E72D297353CC}">
                  <c16:uniqueId val="{0000000F-BC73-4820-80DD-345620DA643C}"/>
                </c:ext>
              </c:extLst>
            </c:dLbl>
            <c:dLbl>
              <c:idx val="23"/>
              <c:delete val="1"/>
              <c:extLst>
                <c:ext xmlns:c15="http://schemas.microsoft.com/office/drawing/2012/chart" uri="{CE6537A1-D6FC-4f65-9D91-7224C49458BB}"/>
                <c:ext xmlns:c16="http://schemas.microsoft.com/office/drawing/2014/chart" uri="{C3380CC4-5D6E-409C-BE32-E72D297353CC}">
                  <c16:uniqueId val="{00000010-BC73-4820-80DD-345620DA643C}"/>
                </c:ext>
              </c:extLst>
            </c:dLbl>
            <c:dLbl>
              <c:idx val="24"/>
              <c:delete val="1"/>
              <c:extLst>
                <c:ext xmlns:c15="http://schemas.microsoft.com/office/drawing/2012/chart" uri="{CE6537A1-D6FC-4f65-9D91-7224C49458BB}"/>
                <c:ext xmlns:c16="http://schemas.microsoft.com/office/drawing/2014/chart" uri="{C3380CC4-5D6E-409C-BE32-E72D297353CC}">
                  <c16:uniqueId val="{00000011-BC73-4820-80DD-345620DA643C}"/>
                </c:ext>
              </c:extLst>
            </c:dLbl>
            <c:dLbl>
              <c:idx val="25"/>
              <c:delete val="1"/>
              <c:extLst>
                <c:ext xmlns:c15="http://schemas.microsoft.com/office/drawing/2012/chart" uri="{CE6537A1-D6FC-4f65-9D91-7224C49458BB}"/>
                <c:ext xmlns:c16="http://schemas.microsoft.com/office/drawing/2014/chart" uri="{C3380CC4-5D6E-409C-BE32-E72D297353CC}">
                  <c16:uniqueId val="{00000012-BC73-4820-80DD-345620DA643C}"/>
                </c:ext>
              </c:extLst>
            </c:dLbl>
            <c:dLbl>
              <c:idx val="26"/>
              <c:layout>
                <c:manualLayout>
                  <c:x val="-9.7540648328049897E-3"/>
                  <c:y val="3.8080214288282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C73-4820-80DD-345620DA64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'Ark1'!$A$44:$A$70</c:f>
              <c:numCache>
                <c:formatCode>General</c:formatCode>
                <c:ptCount val="2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pt idx="21">
                  <c:v>2025</c:v>
                </c:pt>
                <c:pt idx="22">
                  <c:v>2026</c:v>
                </c:pt>
                <c:pt idx="23">
                  <c:v>2027</c:v>
                </c:pt>
                <c:pt idx="24">
                  <c:v>2028</c:v>
                </c:pt>
                <c:pt idx="25">
                  <c:v>2029</c:v>
                </c:pt>
                <c:pt idx="26">
                  <c:v>2030</c:v>
                </c:pt>
              </c:numCache>
            </c:numRef>
          </c:cat>
          <c:val>
            <c:numRef>
              <c:f>'Ark1'!$C$44:$C$70</c:f>
              <c:numCache>
                <c:formatCode>General</c:formatCode>
                <c:ptCount val="27"/>
                <c:pt idx="10">
                  <c:v>840</c:v>
                </c:pt>
                <c:pt idx="11">
                  <c:v>800</c:v>
                </c:pt>
                <c:pt idx="12">
                  <c:v>760</c:v>
                </c:pt>
                <c:pt idx="13">
                  <c:v>720</c:v>
                </c:pt>
                <c:pt idx="14">
                  <c:v>680</c:v>
                </c:pt>
                <c:pt idx="15">
                  <c:v>640</c:v>
                </c:pt>
                <c:pt idx="16">
                  <c:v>600</c:v>
                </c:pt>
                <c:pt idx="17">
                  <c:v>575</c:v>
                </c:pt>
                <c:pt idx="18">
                  <c:v>550</c:v>
                </c:pt>
                <c:pt idx="19">
                  <c:v>525</c:v>
                </c:pt>
                <c:pt idx="20">
                  <c:v>500</c:v>
                </c:pt>
                <c:pt idx="21">
                  <c:v>475</c:v>
                </c:pt>
                <c:pt idx="22">
                  <c:v>450</c:v>
                </c:pt>
                <c:pt idx="23">
                  <c:v>425</c:v>
                </c:pt>
                <c:pt idx="24">
                  <c:v>400</c:v>
                </c:pt>
                <c:pt idx="25">
                  <c:v>375</c:v>
                </c:pt>
                <c:pt idx="26">
                  <c:v>350</c:v>
                </c:pt>
              </c:numCache>
            </c:numRef>
          </c:val>
          <c:smooth val="0"/>
          <c:extLst>
            <c:ext xmlns:c16="http://schemas.microsoft.com/office/drawing/2014/chart" uri="{C3380CC4-5D6E-409C-BE32-E72D297353CC}">
              <c16:uniqueId val="{00000014-BC73-4820-80DD-345620DA643C}"/>
            </c:ext>
          </c:extLst>
        </c:ser>
        <c:dLbls>
          <c:showLegendKey val="0"/>
          <c:showVal val="0"/>
          <c:showCatName val="0"/>
          <c:showSerName val="0"/>
          <c:showPercent val="0"/>
          <c:showBubbleSize val="0"/>
        </c:dLbls>
        <c:marker val="1"/>
        <c:smooth val="0"/>
        <c:axId val="-2108358728"/>
        <c:axId val="-2108253112"/>
      </c:lineChart>
      <c:catAx>
        <c:axId val="-2108358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2108253112"/>
        <c:crosses val="autoZero"/>
        <c:auto val="1"/>
        <c:lblAlgn val="ctr"/>
        <c:lblOffset val="100"/>
        <c:noMultiLvlLbl val="0"/>
      </c:catAx>
      <c:valAx>
        <c:axId val="-2108253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a:t>Antall drepte og hardt skadde</a:t>
                </a:r>
              </a:p>
            </c:rich>
          </c:tx>
          <c:layout>
            <c:manualLayout>
              <c:xMode val="edge"/>
              <c:yMode val="edge"/>
              <c:x val="1.0894604083580501E-2"/>
              <c:y val="0.144485192775560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2108358728"/>
        <c:crosses val="autoZero"/>
        <c:crossBetween val="between"/>
      </c:valAx>
      <c:spPr>
        <a:noFill/>
        <a:ln>
          <a:noFill/>
        </a:ln>
        <a:effectLst/>
      </c:spPr>
    </c:plotArea>
    <c:legend>
      <c:legendPos val="b"/>
      <c:layout>
        <c:manualLayout>
          <c:xMode val="edge"/>
          <c:yMode val="edge"/>
          <c:x val="6.5280021815454906E-2"/>
          <c:y val="0.89630808135284501"/>
          <c:w val="0.923552510481644"/>
          <c:h val="8.086086841884490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w="9525" cap="flat" cmpd="sng" algn="ctr">
      <a:noFill/>
      <a:round/>
    </a:ln>
    <a:effectLst/>
  </c:spPr>
  <c:txPr>
    <a:bodyPr/>
    <a:lstStyle/>
    <a:p>
      <a:pPr>
        <a:defRPr/>
      </a:pPr>
      <a:endParaRPr lang="nb-N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37" tIns="45719" rIns="91437" bIns="45719" rtlCol="0"/>
          <a:lstStyle>
            <a:lvl1pPr algn="l">
              <a:defRPr sz="1200"/>
            </a:lvl1pPr>
          </a:lstStyle>
          <a:p>
            <a:endParaRPr lang="nb-NO"/>
          </a:p>
        </p:txBody>
      </p:sp>
      <p:sp>
        <p:nvSpPr>
          <p:cNvPr id="3" name="Plassholder for dato 2"/>
          <p:cNvSpPr>
            <a:spLocks noGrp="1"/>
          </p:cNvSpPr>
          <p:nvPr>
            <p:ph type="dt" idx="1"/>
          </p:nvPr>
        </p:nvSpPr>
        <p:spPr>
          <a:xfrm>
            <a:off x="3849688" y="0"/>
            <a:ext cx="2946400" cy="496888"/>
          </a:xfrm>
          <a:prstGeom prst="rect">
            <a:avLst/>
          </a:prstGeom>
        </p:spPr>
        <p:txBody>
          <a:bodyPr vert="horz" lIns="91437" tIns="45719" rIns="91437" bIns="45719" rtlCol="0"/>
          <a:lstStyle>
            <a:lvl1pPr algn="r">
              <a:defRPr sz="1200"/>
            </a:lvl1pPr>
          </a:lstStyle>
          <a:p>
            <a:fld id="{007340E0-66F6-344D-8778-1DBF4376370D}" type="datetimeFigureOut">
              <a:rPr lang="nb-NO" smtClean="0"/>
              <a:t>12.12.2018</a:t>
            </a:fld>
            <a:endParaRPr lang="nb-NO"/>
          </a:p>
        </p:txBody>
      </p:sp>
      <p:sp>
        <p:nvSpPr>
          <p:cNvPr id="4" name="Plassholder for lysbilde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37" tIns="45719" rIns="91437" bIns="45719" rtlCol="0" anchor="ctr"/>
          <a:lstStyle/>
          <a:p>
            <a:endParaRPr lang="nb-NO"/>
          </a:p>
        </p:txBody>
      </p:sp>
      <p:sp>
        <p:nvSpPr>
          <p:cNvPr id="5" name="Plassholder for notater 4"/>
          <p:cNvSpPr>
            <a:spLocks noGrp="1"/>
          </p:cNvSpPr>
          <p:nvPr>
            <p:ph type="body" sz="quarter" idx="3"/>
          </p:nvPr>
        </p:nvSpPr>
        <p:spPr>
          <a:xfrm>
            <a:off x="679451" y="4776789"/>
            <a:ext cx="5438775" cy="3908425"/>
          </a:xfrm>
          <a:prstGeom prst="rect">
            <a:avLst/>
          </a:prstGeom>
        </p:spPr>
        <p:txBody>
          <a:bodyPr vert="horz" lIns="91437" tIns="45719" rIns="91437" bIns="4571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9751"/>
            <a:ext cx="2946400" cy="496888"/>
          </a:xfrm>
          <a:prstGeom prst="rect">
            <a:avLst/>
          </a:prstGeom>
        </p:spPr>
        <p:txBody>
          <a:bodyPr vert="horz" lIns="91437" tIns="45719" rIns="91437" bIns="45719"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9688" y="9429751"/>
            <a:ext cx="2946400" cy="496888"/>
          </a:xfrm>
          <a:prstGeom prst="rect">
            <a:avLst/>
          </a:prstGeom>
        </p:spPr>
        <p:txBody>
          <a:bodyPr vert="horz" lIns="91437" tIns="45719" rIns="91437" bIns="45719" rtlCol="0" anchor="b"/>
          <a:lstStyle>
            <a:lvl1pPr algn="r">
              <a:defRPr sz="1200"/>
            </a:lvl1pPr>
          </a:lstStyle>
          <a:p>
            <a:fld id="{0114D99B-786E-C944-A9B0-AF457ED92A01}" type="slidenum">
              <a:rPr lang="nb-NO" smtClean="0"/>
              <a:t>‹#›</a:t>
            </a:fld>
            <a:endParaRPr lang="nb-NO"/>
          </a:p>
        </p:txBody>
      </p:sp>
    </p:spTree>
    <p:extLst>
      <p:ext uri="{BB962C8B-B14F-4D97-AF65-F5344CB8AC3E}">
        <p14:creationId xmlns:p14="http://schemas.microsoft.com/office/powerpoint/2010/main" val="1291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592" indent="-228592">
              <a:buFontTx/>
              <a:buAutoNum type="arabicPeriod"/>
            </a:pPr>
            <a:r>
              <a:rPr lang="nb-NO" b="1" dirty="0"/>
              <a:t>Presentasjon</a:t>
            </a:r>
            <a:r>
              <a:rPr lang="nb-NO" b="1" baseline="0" dirty="0"/>
              <a:t> av foredragsholder(e) </a:t>
            </a:r>
          </a:p>
          <a:p>
            <a:r>
              <a:rPr lang="nb-NO" b="1" i="1" baseline="0" dirty="0"/>
              <a:t>Hei og velkommen til kurs med TT. Vi er to kursholdere her i dag. Det er meg som heter ML og Karoline som skal få introdusere seg selv snart</a:t>
            </a:r>
            <a:r>
              <a:rPr lang="nb-NO" b="1" i="1" baseline="0" dirty="0">
                <a:sym typeface="Wingdings" panose="05000000000000000000" pitchFamily="2" charset="2"/>
              </a:rPr>
              <a:t> </a:t>
            </a:r>
          </a:p>
          <a:p>
            <a:r>
              <a:rPr lang="nb-NO" b="1" i="1" baseline="0" dirty="0">
                <a:sym typeface="Wingdings" panose="05000000000000000000" pitchFamily="2" charset="2"/>
              </a:rPr>
              <a:t>Tittel i TT, førskolelærer/bhglærer,12 år i </a:t>
            </a:r>
            <a:r>
              <a:rPr lang="nb-NO" b="1" i="1" baseline="0" dirty="0" err="1">
                <a:sym typeface="Wingdings" panose="05000000000000000000" pitchFamily="2" charset="2"/>
              </a:rPr>
              <a:t>bhg</a:t>
            </a:r>
            <a:r>
              <a:rPr lang="nb-NO" b="1" i="1" baseline="0" dirty="0">
                <a:sym typeface="Wingdings" panose="05000000000000000000" pitchFamily="2" charset="2"/>
              </a:rPr>
              <a:t>, 2 barn på 5 og 9, og bor i Oslo.</a:t>
            </a:r>
          </a:p>
          <a:p>
            <a:r>
              <a:rPr lang="nb-NO" b="1" i="1" baseline="0" dirty="0">
                <a:sym typeface="Wingdings" panose="05000000000000000000" pitchFamily="2" charset="2"/>
              </a:rPr>
              <a:t>Så Karoline: kort og greit! </a:t>
            </a:r>
            <a:endParaRPr lang="nb-NO" b="0" i="1" dirty="0"/>
          </a:p>
          <a:p>
            <a:pPr defTabSz="457184">
              <a:defRPr/>
            </a:pPr>
            <a:r>
              <a:rPr lang="nb-NO" b="1" dirty="0"/>
              <a:t>	</a:t>
            </a:r>
          </a:p>
          <a:p>
            <a:pPr defTabSz="457184">
              <a:defRPr/>
            </a:pPr>
            <a:r>
              <a:rPr lang="nb-NO" b="1" dirty="0"/>
              <a:t>Klikk</a:t>
            </a:r>
          </a:p>
          <a:p>
            <a:pPr defTabSz="457184">
              <a:defRPr/>
            </a:pPr>
            <a:endParaRPr lang="nb-NO" b="1" dirty="0"/>
          </a:p>
          <a:p>
            <a:pPr defTabSz="457184">
              <a:defRPr/>
            </a:pPr>
            <a:r>
              <a:rPr lang="nb-NO" b="0" i="1" dirty="0"/>
              <a:t>2. </a:t>
            </a:r>
            <a:r>
              <a:rPr lang="nb-NO" b="1" i="0" dirty="0"/>
              <a:t>Kurset:</a:t>
            </a:r>
            <a:r>
              <a:rPr lang="nb-NO" b="0" i="1" dirty="0"/>
              <a:t> Vi er her i dag for å inspire</a:t>
            </a:r>
            <a:r>
              <a:rPr lang="nb-NO" b="0" i="1" baseline="0" dirty="0"/>
              <a:t>re og informere om ”Trygg Trafikk i Barnehagen”</a:t>
            </a:r>
            <a:endParaRPr lang="nb-NO" b="0" i="1" dirty="0"/>
          </a:p>
          <a:p>
            <a:r>
              <a:rPr lang="nb-NO" dirty="0">
                <a:sym typeface="Wingdings" panose="05000000000000000000" pitchFamily="2" charset="2"/>
              </a:rPr>
              <a:t> </a:t>
            </a:r>
            <a:r>
              <a:rPr lang="nb-NO" dirty="0"/>
              <a:t> - Dere er utrolig kompetente, både på kommunikasjon med barn, foreldre og også på trafikk</a:t>
            </a:r>
            <a:r>
              <a:rPr lang="nb-NO" baseline="0" dirty="0"/>
              <a:t>. </a:t>
            </a:r>
          </a:p>
          <a:p>
            <a:r>
              <a:rPr lang="nb-NO" baseline="0" dirty="0"/>
              <a:t> - Dere har valgt en meget viktig jobb hvor dere bokstavelig talt går med fremtiden i deres hender hver eneste dag, og det er dere som er ambassadører for fremtidens holdninger, både i trafikken og i samfunnet generelt. </a:t>
            </a:r>
          </a:p>
          <a:p>
            <a:r>
              <a:rPr lang="nb-NO" baseline="0" dirty="0"/>
              <a:t>- Og dere befinner dere i en særstilling. Ikke bare er dere rollemodeller for den oppvoksende generasjon av trafikanter og medmennesker, det er ingen annen fase i barns oppvekst hvor det er så tette bånd mellom barn, foreldre og utdanningsinstitusjon. Dere kan utrette enormt for trafikkopplæring og trafikksikkerhet, både hos barn og ikke minst blant foreldrene, og derfor holder vi kurs for dere her i dag. </a:t>
            </a:r>
          </a:p>
          <a:p>
            <a:r>
              <a:rPr lang="nb-NO" baseline="0" dirty="0"/>
              <a:t>- Vårt mål er å</a:t>
            </a:r>
            <a:r>
              <a:rPr lang="nb-NO" dirty="0"/>
              <a:t> Inspirere, engasjere og motivere dere til å jobbe enda</a:t>
            </a:r>
            <a:r>
              <a:rPr lang="nb-NO" baseline="0" dirty="0"/>
              <a:t> mer målrettet med et så viktig, alvorlig og ikke minst morsomt tema som trafikk i barnehagen.</a:t>
            </a:r>
            <a:endParaRPr lang="nb-NO" dirty="0"/>
          </a:p>
          <a:p>
            <a:endParaRPr lang="nb-NO" b="1" dirty="0"/>
          </a:p>
          <a:p>
            <a:r>
              <a:rPr lang="nb-NO" b="1" dirty="0"/>
              <a:t>3. Intro film Leo:</a:t>
            </a:r>
            <a:r>
              <a:rPr lang="nb-NO" b="1" baseline="0" dirty="0"/>
              <a:t> </a:t>
            </a:r>
            <a:r>
              <a:rPr lang="nb-NO" b="0" i="1" dirty="0"/>
              <a:t>Før vi</a:t>
            </a:r>
            <a:r>
              <a:rPr lang="nb-NO" b="0" i="1" baseline="0" dirty="0"/>
              <a:t> sammen går igjennom Dagens agenda skal vi hilse på Leo. En gutt i en barnehage som er ute i trafikken. Han forteller det han kan og tester ut sine kunnskaper. </a:t>
            </a:r>
          </a:p>
          <a:p>
            <a:endParaRPr lang="nb-NO" b="0" i="1" baseline="0" dirty="0"/>
          </a:p>
          <a:p>
            <a:r>
              <a:rPr lang="nb-NO" b="0" i="1" baseline="0" dirty="0"/>
              <a:t>Kjør film</a:t>
            </a:r>
            <a:endParaRPr lang="nb-NO" b="0" i="1" dirty="0"/>
          </a:p>
        </p:txBody>
      </p:sp>
      <p:sp>
        <p:nvSpPr>
          <p:cNvPr id="4" name="Plassholder for lysbildenummer 3"/>
          <p:cNvSpPr>
            <a:spLocks noGrp="1"/>
          </p:cNvSpPr>
          <p:nvPr>
            <p:ph type="sldNum" sz="quarter" idx="10"/>
          </p:nvPr>
        </p:nvSpPr>
        <p:spPr/>
        <p:txBody>
          <a:bodyPr/>
          <a:lstStyle/>
          <a:p>
            <a:fld id="{5B59EC2C-4349-46EE-8B44-A72A0D4C908A}" type="slidenum">
              <a:rPr lang="nb-NO" smtClean="0"/>
              <a:t>1</a:t>
            </a:fld>
            <a:endParaRPr lang="nb-NO"/>
          </a:p>
        </p:txBody>
      </p:sp>
    </p:spTree>
    <p:extLst>
      <p:ext uri="{BB962C8B-B14F-4D97-AF65-F5344CB8AC3E}">
        <p14:creationId xmlns:p14="http://schemas.microsoft.com/office/powerpoint/2010/main" val="78902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11 ulykker i </a:t>
            </a:r>
            <a:r>
              <a:rPr lang="nb-NO" dirty="0" err="1"/>
              <a:t>mnd</a:t>
            </a:r>
            <a:r>
              <a:rPr lang="nb-NO" dirty="0"/>
              <a:t> i landet med alvorlige skadet der buss er involvert</a:t>
            </a:r>
          </a:p>
        </p:txBody>
      </p:sp>
      <p:sp>
        <p:nvSpPr>
          <p:cNvPr id="4" name="Slide Number Placeholder 3"/>
          <p:cNvSpPr>
            <a:spLocks noGrp="1"/>
          </p:cNvSpPr>
          <p:nvPr>
            <p:ph type="sldNum" sz="quarter" idx="10"/>
          </p:nvPr>
        </p:nvSpPr>
        <p:spPr/>
        <p:txBody>
          <a:bodyPr/>
          <a:lstStyle/>
          <a:p>
            <a:pPr defTabSz="457184" fontAlgn="auto">
              <a:spcBef>
                <a:spcPts val="0"/>
              </a:spcBef>
              <a:spcAft>
                <a:spcPts val="0"/>
              </a:spcAft>
              <a:defRPr/>
            </a:pPr>
            <a:fld id="{6C0FF168-3EB4-4130-BF4C-B89A0F30F19E}" type="slidenum">
              <a:rPr lang="nb-NO">
                <a:solidFill>
                  <a:prstClr val="black"/>
                </a:solidFill>
                <a:latin typeface="Calibri"/>
                <a:ea typeface="+mn-ea"/>
                <a:cs typeface="+mn-cs"/>
              </a:rPr>
              <a:pPr defTabSz="457184" fontAlgn="auto">
                <a:spcBef>
                  <a:spcPts val="0"/>
                </a:spcBef>
                <a:spcAft>
                  <a:spcPts val="0"/>
                </a:spcAft>
                <a:defRPr/>
              </a:pPr>
              <a:t>29</a:t>
            </a:fld>
            <a:endParaRPr lang="nb-NO">
              <a:solidFill>
                <a:prstClr val="black"/>
              </a:solidFill>
              <a:latin typeface="Calibri"/>
              <a:ea typeface="+mn-ea"/>
              <a:cs typeface="+mn-cs"/>
            </a:endParaRPr>
          </a:p>
        </p:txBody>
      </p:sp>
    </p:spTree>
    <p:extLst>
      <p:ext uri="{BB962C8B-B14F-4D97-AF65-F5344CB8AC3E}">
        <p14:creationId xmlns:p14="http://schemas.microsoft.com/office/powerpoint/2010/main" val="647269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B59EC2C-4349-46EE-8B44-A72A0D4C908A}" type="slidenum">
              <a:rPr lang="nb-NO" smtClean="0"/>
              <a:t>30</a:t>
            </a:fld>
            <a:endParaRPr lang="nb-NO"/>
          </a:p>
        </p:txBody>
      </p:sp>
    </p:spTree>
    <p:extLst>
      <p:ext uri="{BB962C8B-B14F-4D97-AF65-F5344CB8AC3E}">
        <p14:creationId xmlns:p14="http://schemas.microsoft.com/office/powerpoint/2010/main" val="3456330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69">
              <a:defRPr/>
            </a:pPr>
            <a:r>
              <a:rPr lang="nb-NO" dirty="0"/>
              <a:t>Hvor mye veier en telefon på 0,7 kg dersom bilen kolliderer?</a:t>
            </a:r>
          </a:p>
          <a:p>
            <a:r>
              <a:rPr lang="nb-NO" dirty="0"/>
              <a:t>Løse gjenstander i bil: Bevegelsesenergi: Formel for utregning kollisjonsvekt : ½ MV^2 	</a:t>
            </a:r>
          </a:p>
          <a:p>
            <a:r>
              <a:rPr lang="nb-NO" dirty="0"/>
              <a:t>			M: </a:t>
            </a:r>
            <a:r>
              <a:rPr lang="nb-NO" dirty="0" err="1"/>
              <a:t>m/s</a:t>
            </a:r>
            <a:endParaRPr lang="nb-NO" dirty="0"/>
          </a:p>
          <a:p>
            <a:r>
              <a:rPr lang="nb-NO" dirty="0"/>
              <a:t>			V: Masse i kg</a:t>
            </a:r>
          </a:p>
          <a:p>
            <a:pPr defTabSz="914369">
              <a:defRPr/>
            </a:pPr>
            <a:r>
              <a:rPr lang="nb-NO" dirty="0"/>
              <a:t> 			9.8 gravitasjonen </a:t>
            </a:r>
            <a:r>
              <a:rPr lang="nb-NO" dirty="0" err="1"/>
              <a:t>m/s</a:t>
            </a:r>
            <a:r>
              <a:rPr lang="nb-NO" dirty="0"/>
              <a:t> 2</a:t>
            </a:r>
          </a:p>
          <a:p>
            <a:r>
              <a:rPr lang="nb-NO" dirty="0"/>
              <a:t>Et kjøretøy beveger seg i 90 km/t: Hvor langt beveger kjøretøyet seg i løpet av 1 sek? </a:t>
            </a:r>
          </a:p>
          <a:p>
            <a:r>
              <a:rPr lang="nb-NO" dirty="0"/>
              <a:t>Reaksjonslengde = 90 km/t / 3.6 = 25 </a:t>
            </a:r>
            <a:r>
              <a:rPr lang="nb-NO" dirty="0" err="1"/>
              <a:t>m/s</a:t>
            </a:r>
            <a:endParaRPr lang="nb-NO" dirty="0"/>
          </a:p>
          <a:p>
            <a:r>
              <a:rPr lang="nb-NO" dirty="0"/>
              <a:t>Utregning: 0,7 kg * 0.5 * 25 * 25 = 218,75 / 9.8 = 22 kg</a:t>
            </a:r>
          </a:p>
          <a:p>
            <a:endParaRPr lang="nb-NO" dirty="0"/>
          </a:p>
        </p:txBody>
      </p:sp>
      <p:sp>
        <p:nvSpPr>
          <p:cNvPr id="4" name="Plassholder for lysbildenummer 3"/>
          <p:cNvSpPr>
            <a:spLocks noGrp="1"/>
          </p:cNvSpPr>
          <p:nvPr>
            <p:ph type="sldNum" sz="quarter" idx="10"/>
          </p:nvPr>
        </p:nvSpPr>
        <p:spPr/>
        <p:txBody>
          <a:bodyPr/>
          <a:lstStyle/>
          <a:p>
            <a:pPr defTabSz="914369" fontAlgn="auto">
              <a:spcBef>
                <a:spcPts val="0"/>
              </a:spcBef>
              <a:spcAft>
                <a:spcPts val="0"/>
              </a:spcAft>
              <a:defRPr/>
            </a:pPr>
            <a:fld id="{9B0BC2B3-9916-4792-97A1-91ED83176D7B}" type="slidenum">
              <a:rPr lang="nb-NO">
                <a:solidFill>
                  <a:prstClr val="black"/>
                </a:solidFill>
                <a:latin typeface="Calibri" panose="020F0502020204030204"/>
                <a:cs typeface="+mn-cs"/>
              </a:rPr>
              <a:pPr defTabSz="914369" fontAlgn="auto">
                <a:spcBef>
                  <a:spcPts val="0"/>
                </a:spcBef>
                <a:spcAft>
                  <a:spcPts val="0"/>
                </a:spcAft>
                <a:defRPr/>
              </a:pPr>
              <a:t>31</a:t>
            </a:fld>
            <a:endParaRPr lang="nb-NO">
              <a:solidFill>
                <a:prstClr val="black"/>
              </a:solidFill>
              <a:latin typeface="Calibri" panose="020F0502020204030204"/>
              <a:cs typeface="+mn-cs"/>
            </a:endParaRPr>
          </a:p>
        </p:txBody>
      </p:sp>
    </p:spTree>
    <p:extLst>
      <p:ext uri="{BB962C8B-B14F-4D97-AF65-F5344CB8AC3E}">
        <p14:creationId xmlns:p14="http://schemas.microsoft.com/office/powerpoint/2010/main" val="220916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Nevne om</a:t>
            </a:r>
            <a:r>
              <a:rPr lang="nb-NO" baseline="0" dirty="0"/>
              <a:t> </a:t>
            </a:r>
            <a:r>
              <a:rPr lang="nb-NO" dirty="0"/>
              <a:t>de</a:t>
            </a:r>
            <a:r>
              <a:rPr lang="nb-NO" baseline="0" dirty="0"/>
              <a:t> som har med kjæledyr på biltur at disse må sikres. Beste plassering for hunden eller dyr er i et eget bur. </a:t>
            </a:r>
          </a:p>
          <a:p>
            <a:r>
              <a:rPr lang="nb-NO" dirty="0"/>
              <a:t>En</a:t>
            </a:r>
            <a:r>
              <a:rPr lang="nb-NO" baseline="0" dirty="0"/>
              <a:t> hund kan veie like mye som en </a:t>
            </a:r>
            <a:r>
              <a:rPr lang="nb-NO" baseline="0"/>
              <a:t>liten elefant i kollisjonsøyeblikket.        </a:t>
            </a:r>
            <a:endParaRPr lang="nb-NO" dirty="0"/>
          </a:p>
        </p:txBody>
      </p:sp>
      <p:sp>
        <p:nvSpPr>
          <p:cNvPr id="4" name="Plassholder for lysbildenummer 3"/>
          <p:cNvSpPr>
            <a:spLocks noGrp="1"/>
          </p:cNvSpPr>
          <p:nvPr>
            <p:ph type="sldNum" sz="quarter" idx="10"/>
          </p:nvPr>
        </p:nvSpPr>
        <p:spPr/>
        <p:txBody>
          <a:bodyPr/>
          <a:lstStyle/>
          <a:p>
            <a:pPr defTabSz="914369" fontAlgn="auto">
              <a:spcBef>
                <a:spcPts val="0"/>
              </a:spcBef>
              <a:spcAft>
                <a:spcPts val="0"/>
              </a:spcAft>
              <a:defRPr/>
            </a:pPr>
            <a:fld id="{9B0BC2B3-9916-4792-97A1-91ED83176D7B}" type="slidenum">
              <a:rPr lang="nb-NO">
                <a:solidFill>
                  <a:prstClr val="black"/>
                </a:solidFill>
                <a:latin typeface="Calibri" panose="020F0502020204030204"/>
                <a:ea typeface="+mn-ea"/>
                <a:cs typeface="+mn-cs"/>
              </a:rPr>
              <a:pPr defTabSz="914369" fontAlgn="auto">
                <a:spcBef>
                  <a:spcPts val="0"/>
                </a:spcBef>
                <a:spcAft>
                  <a:spcPts val="0"/>
                </a:spcAft>
                <a:defRPr/>
              </a:pPr>
              <a:t>32</a:t>
            </a:fld>
            <a:endParaRPr lang="nb-NO">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41544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5000 får årlig legebehandling, mange skader seg uten at det blir registrert.</a:t>
            </a:r>
            <a:r>
              <a:rPr lang="nb-NO" baseline="0" dirty="0"/>
              <a:t> Sykemeldinger. Hvor mange sykler til jobben, hva er holdningene her?</a:t>
            </a:r>
            <a:endParaRPr lang="nb-NO" dirty="0"/>
          </a:p>
        </p:txBody>
      </p:sp>
      <p:sp>
        <p:nvSpPr>
          <p:cNvPr id="4" name="Slide Number Placeholder 3"/>
          <p:cNvSpPr>
            <a:spLocks noGrp="1"/>
          </p:cNvSpPr>
          <p:nvPr>
            <p:ph type="sldNum" sz="quarter" idx="10"/>
          </p:nvPr>
        </p:nvSpPr>
        <p:spPr/>
        <p:txBody>
          <a:bodyPr/>
          <a:lstStyle/>
          <a:p>
            <a:pPr defTabSz="457184" fontAlgn="auto">
              <a:spcBef>
                <a:spcPts val="0"/>
              </a:spcBef>
              <a:spcAft>
                <a:spcPts val="0"/>
              </a:spcAft>
              <a:defRPr/>
            </a:pPr>
            <a:fld id="{6C0FF168-3EB4-4130-BF4C-B89A0F30F19E}" type="slidenum">
              <a:rPr lang="nb-NO">
                <a:solidFill>
                  <a:prstClr val="black"/>
                </a:solidFill>
                <a:latin typeface="Calibri"/>
                <a:ea typeface="+mn-ea"/>
                <a:cs typeface="+mn-cs"/>
              </a:rPr>
              <a:pPr defTabSz="457184" fontAlgn="auto">
                <a:spcBef>
                  <a:spcPts val="0"/>
                </a:spcBef>
                <a:spcAft>
                  <a:spcPts val="0"/>
                </a:spcAft>
                <a:defRPr/>
              </a:pPr>
              <a:t>37</a:t>
            </a:fld>
            <a:endParaRPr lang="nb-NO">
              <a:solidFill>
                <a:prstClr val="black"/>
              </a:solidFill>
              <a:latin typeface="Calibri"/>
              <a:ea typeface="+mn-ea"/>
              <a:cs typeface="+mn-cs"/>
            </a:endParaRPr>
          </a:p>
        </p:txBody>
      </p:sp>
    </p:spTree>
    <p:extLst>
      <p:ext uri="{BB962C8B-B14F-4D97-AF65-F5344CB8AC3E}">
        <p14:creationId xmlns:p14="http://schemas.microsoft.com/office/powerpoint/2010/main" val="12453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ENDRING: Lagt inn antall hardt skadet på år 2016 og skadet på 1970. Kanskje gjøre et poeng av det hardt skadede er en vel så stor belastning for pårørende og samfunnet, som drepte. Lagt inn kurve for vekst i antall bilder. Finn oppdatert tall og nevn det. </a:t>
            </a:r>
          </a:p>
          <a:p>
            <a:endParaRPr lang="nb-NO" baseline="0" dirty="0"/>
          </a:p>
          <a:p>
            <a:r>
              <a:rPr lang="nb-NO" baseline="0" dirty="0"/>
              <a:t>Flere har en erfaring som sjåfør/passasjer på 70 eller 80 tallet, og vi har en helt annen adferd som trafikanter nå enn da.</a:t>
            </a:r>
          </a:p>
          <a:p>
            <a:endParaRPr lang="nb-NO" dirty="0"/>
          </a:p>
          <a:p>
            <a:r>
              <a:rPr lang="nb-NO" dirty="0"/>
              <a:t>70-tallet: Opptil hundre barn døde</a:t>
            </a:r>
            <a:r>
              <a:rPr lang="nb-NO" baseline="0" dirty="0"/>
              <a:t> i året – en litt annen trafikkultur… </a:t>
            </a:r>
          </a:p>
          <a:p>
            <a:r>
              <a:rPr lang="nb-NO" baseline="0" dirty="0"/>
              <a:t>Historie: </a:t>
            </a:r>
            <a:r>
              <a:rPr lang="nb-NO" baseline="0" dirty="0" err="1"/>
              <a:t>sakkosekk</a:t>
            </a:r>
            <a:r>
              <a:rPr lang="nb-NO" baseline="0" dirty="0"/>
              <a:t> og på toppen av all bagasjen(ML)</a:t>
            </a:r>
          </a:p>
          <a:p>
            <a:endParaRPr lang="nb-NO" dirty="0"/>
          </a:p>
          <a:p>
            <a:r>
              <a:rPr lang="nb-NO" dirty="0"/>
              <a:t>Vi kjører mer enn før, og vi kjører lengre enn før,</a:t>
            </a:r>
            <a:r>
              <a:rPr lang="nb-NO" baseline="0" dirty="0"/>
              <a:t> så teoretisk sett skulle grafen gått til himmels.</a:t>
            </a:r>
          </a:p>
          <a:p>
            <a:r>
              <a:rPr lang="nb-NO" dirty="0"/>
              <a:t>I</a:t>
            </a:r>
            <a:r>
              <a:rPr lang="nb-NO" baseline="0" dirty="0"/>
              <a:t> 1979</a:t>
            </a:r>
            <a:r>
              <a:rPr lang="mr-IN" baseline="0" dirty="0"/>
              <a:t>–</a:t>
            </a:r>
            <a:r>
              <a:rPr lang="nb-NO" baseline="0" dirty="0"/>
              <a:t> </a:t>
            </a:r>
          </a:p>
          <a:p>
            <a:r>
              <a:rPr lang="nb-NO" baseline="0" dirty="0"/>
              <a:t>I </a:t>
            </a:r>
            <a:endParaRPr lang="nb-NO" dirty="0"/>
          </a:p>
          <a:p>
            <a:r>
              <a:rPr lang="nb-NO" dirty="0"/>
              <a:t>Årsaker</a:t>
            </a:r>
          </a:p>
          <a:p>
            <a:pPr marL="171445" indent="-171445">
              <a:buFont typeface="Arial" panose="020B0604020202020204" pitchFamily="34" charset="0"/>
              <a:buChar char="•"/>
            </a:pPr>
            <a:r>
              <a:rPr lang="nb-NO" baseline="0" dirty="0"/>
              <a:t>Belte og påbudt sikring av barn i bil (70 tallet)</a:t>
            </a:r>
          </a:p>
          <a:p>
            <a:pPr marL="171445" indent="-171445">
              <a:buFont typeface="Arial" panose="020B0604020202020204" pitchFamily="34" charset="0"/>
              <a:buChar char="•"/>
            </a:pPr>
            <a:r>
              <a:rPr lang="nb-NO" dirty="0"/>
              <a:t>Stadig flere barn blir transportert til og fra fritidsaktiviteter.</a:t>
            </a:r>
          </a:p>
          <a:p>
            <a:pPr marL="171445" indent="-171445">
              <a:buFont typeface="Arial" panose="020B0604020202020204" pitchFamily="34" charset="0"/>
              <a:buChar char="•"/>
            </a:pPr>
            <a:r>
              <a:rPr lang="nb-NO" dirty="0"/>
              <a:t>Menneskets tåleevne: I en kollisjon skjer det tre kollisjoner: Bilen, kroppen mot beltet, indre</a:t>
            </a:r>
            <a:r>
              <a:rPr lang="nb-NO" baseline="0" dirty="0"/>
              <a:t> organer mot bukvegg. Den siste tar liv.</a:t>
            </a:r>
          </a:p>
          <a:p>
            <a:r>
              <a:rPr lang="nb-NO" baseline="0" dirty="0"/>
              <a:t>	Før: Mennesker ser tilsynelatende friske ut, men som segner om etter en stund.</a:t>
            </a:r>
          </a:p>
          <a:p>
            <a:r>
              <a:rPr lang="nb-NO" baseline="0" dirty="0"/>
              <a:t>	Nå: Alle blir sjekket ut på sykehus v alvorlige kollisjoner.</a:t>
            </a:r>
          </a:p>
          <a:p>
            <a:pPr>
              <a:buFontTx/>
              <a:buNone/>
            </a:pPr>
            <a:endParaRPr lang="nb-NO" dirty="0"/>
          </a:p>
          <a:p>
            <a:pPr>
              <a:buFontTx/>
              <a:buNone/>
            </a:pPr>
            <a:r>
              <a:rPr lang="nb-NO" dirty="0"/>
              <a:t>Når skal vi slutte med trafikkopplæring/Hvis vi kan akseptere at </a:t>
            </a:r>
            <a:r>
              <a:rPr lang="nb-NO" dirty="0" err="1"/>
              <a:t>mnsk</a:t>
            </a:r>
            <a:r>
              <a:rPr lang="nb-NO" dirty="0"/>
              <a:t> dør i trafikken,</a:t>
            </a:r>
            <a:r>
              <a:rPr lang="nb-NO" baseline="0" dirty="0"/>
              <a:t> </a:t>
            </a:r>
            <a:r>
              <a:rPr lang="nb-NO" dirty="0"/>
              <a:t>hvor </a:t>
            </a:r>
            <a:r>
              <a:rPr lang="nb-NO" dirty="0" err="1"/>
              <a:t>manger</a:t>
            </a:r>
            <a:r>
              <a:rPr lang="nb-NO" dirty="0"/>
              <a:t> er det passe at dør i trafikken?</a:t>
            </a:r>
            <a:r>
              <a:rPr lang="nb-NO" baseline="0" dirty="0"/>
              <a:t> Og hvem er disse egentlig?</a:t>
            </a:r>
          </a:p>
          <a:p>
            <a:pPr>
              <a:buFontTx/>
              <a:buNone/>
            </a:pPr>
            <a:endParaRPr lang="nb-NO" baseline="0" dirty="0"/>
          </a:p>
          <a:p>
            <a:pPr>
              <a:buFontTx/>
              <a:buNone/>
            </a:pPr>
            <a:r>
              <a:rPr lang="nb-NO" baseline="0" dirty="0"/>
              <a:t>Vi har noe som heter NULLVISJONEN. Har noen hørt om den? </a:t>
            </a:r>
          </a:p>
          <a:p>
            <a:pPr>
              <a:buFontTx/>
              <a:buNone/>
            </a:pPr>
            <a:r>
              <a:rPr lang="nb-NO" baseline="0" dirty="0"/>
              <a:t>Ja, vi ønsker jo null drepte og null </a:t>
            </a:r>
            <a:r>
              <a:rPr lang="nb-NO" baseline="0" dirty="0" err="1"/>
              <a:t>hardtskadde</a:t>
            </a:r>
            <a:r>
              <a:rPr lang="nb-NO" baseline="0" dirty="0"/>
              <a:t> i trafikken! Er det mulig å få til? </a:t>
            </a:r>
            <a:endParaRPr lang="nb-NO" dirty="0"/>
          </a:p>
          <a:p>
            <a:pPr>
              <a:buFontTx/>
              <a:buNone/>
            </a:pPr>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BBB47512-6768-D544-84C6-9701DDD004FC}" type="slidenum">
              <a:rPr lang="nb-NO" smtClean="0"/>
              <a:t>4</a:t>
            </a:fld>
            <a:endParaRPr lang="nb-NO"/>
          </a:p>
        </p:txBody>
      </p:sp>
    </p:spTree>
    <p:extLst>
      <p:ext uri="{BB962C8B-B14F-4D97-AF65-F5344CB8AC3E}">
        <p14:creationId xmlns:p14="http://schemas.microsoft.com/office/powerpoint/2010/main" val="1745439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Hjelmeland 93 millioner på 10 år- 2 drepte</a:t>
            </a:r>
          </a:p>
          <a:p>
            <a:r>
              <a:rPr lang="nb-NO" dirty="0"/>
              <a:t>Sorg og savn </a:t>
            </a:r>
            <a:r>
              <a:rPr lang="nb-NO" dirty="0" err="1"/>
              <a:t>Savn</a:t>
            </a:r>
            <a:r>
              <a:rPr lang="nb-NO" dirty="0"/>
              <a:t> i tillegg</a:t>
            </a:r>
          </a:p>
        </p:txBody>
      </p:sp>
      <p:sp>
        <p:nvSpPr>
          <p:cNvPr id="4" name="Slide Number Placeholder 3"/>
          <p:cNvSpPr>
            <a:spLocks noGrp="1"/>
          </p:cNvSpPr>
          <p:nvPr>
            <p:ph type="sldNum" sz="quarter" idx="5"/>
          </p:nvPr>
        </p:nvSpPr>
        <p:spPr/>
        <p:txBody>
          <a:bodyPr/>
          <a:lstStyle/>
          <a:p>
            <a:pPr defTabSz="457184">
              <a:defRPr/>
            </a:pPr>
            <a:fld id="{5B59EC2C-4349-46EE-8B44-A72A0D4C908A}" type="slidenum">
              <a:rPr lang="nb-NO">
                <a:solidFill>
                  <a:prstClr val="black"/>
                </a:solidFill>
              </a:rPr>
              <a:pPr defTabSz="457184">
                <a:defRPr/>
              </a:pPr>
              <a:t>6</a:t>
            </a:fld>
            <a:endParaRPr lang="nb-NO">
              <a:solidFill>
                <a:prstClr val="black"/>
              </a:solidFill>
            </a:endParaRPr>
          </a:p>
        </p:txBody>
      </p:sp>
    </p:spTree>
    <p:extLst>
      <p:ext uri="{BB962C8B-B14F-4D97-AF65-F5344CB8AC3E}">
        <p14:creationId xmlns:p14="http://schemas.microsoft.com/office/powerpoint/2010/main" val="239404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9">
              <a:defRPr/>
            </a:pPr>
            <a:r>
              <a:rPr lang="en-US" dirty="0" err="1"/>
              <a:t>Eks</a:t>
            </a:r>
            <a:r>
              <a:rPr lang="en-US" dirty="0"/>
              <a:t> </a:t>
            </a:r>
            <a:r>
              <a:rPr lang="en-US" dirty="0" err="1"/>
              <a:t>situasjon</a:t>
            </a:r>
            <a:r>
              <a:rPr lang="en-US" dirty="0"/>
              <a:t> I </a:t>
            </a:r>
            <a:r>
              <a:rPr lang="en-US" dirty="0" err="1"/>
              <a:t>Østfold</a:t>
            </a:r>
            <a:r>
              <a:rPr lang="en-US" dirty="0"/>
              <a:t> Paal Gunnar. </a:t>
            </a:r>
          </a:p>
          <a:p>
            <a:pPr defTabSz="914369">
              <a:defRPr/>
            </a:pPr>
            <a:endParaRPr lang="en-US" dirty="0"/>
          </a:p>
          <a:p>
            <a:pPr defTabSz="914369">
              <a:defRPr/>
            </a:pPr>
            <a:r>
              <a:rPr lang="en-US" dirty="0"/>
              <a:t>3 </a:t>
            </a:r>
            <a:r>
              <a:rPr lang="en-US" dirty="0" err="1"/>
              <a:t>dødsfall</a:t>
            </a:r>
            <a:r>
              <a:rPr lang="en-US" dirty="0"/>
              <a:t> I 2017. (4 </a:t>
            </a:r>
            <a:r>
              <a:rPr lang="en-US" dirty="0" err="1"/>
              <a:t>dødsfall</a:t>
            </a:r>
            <a:r>
              <a:rPr lang="en-US" dirty="0"/>
              <a:t> </a:t>
            </a:r>
            <a:r>
              <a:rPr lang="en-US" dirty="0" err="1"/>
              <a:t>er</a:t>
            </a:r>
            <a:r>
              <a:rPr lang="en-US" dirty="0"/>
              <a:t> </a:t>
            </a:r>
            <a:r>
              <a:rPr lang="en-US" dirty="0" err="1"/>
              <a:t>fjernet</a:t>
            </a:r>
            <a:r>
              <a:rPr lang="en-US" dirty="0"/>
              <a:t> </a:t>
            </a:r>
            <a:r>
              <a:rPr lang="en-US" dirty="0" err="1"/>
              <a:t>fra</a:t>
            </a:r>
            <a:r>
              <a:rPr lang="en-US" dirty="0"/>
              <a:t> </a:t>
            </a:r>
            <a:r>
              <a:rPr lang="en-US" dirty="0" err="1"/>
              <a:t>statistikken</a:t>
            </a:r>
            <a:r>
              <a:rPr lang="en-US" dirty="0"/>
              <a:t> </a:t>
            </a:r>
            <a:r>
              <a:rPr lang="en-US" dirty="0" err="1"/>
              <a:t>sidne</a:t>
            </a:r>
            <a:r>
              <a:rPr lang="en-US" dirty="0"/>
              <a:t> de </a:t>
            </a:r>
            <a:r>
              <a:rPr lang="en-US" dirty="0" err="1"/>
              <a:t>er</a:t>
            </a:r>
            <a:r>
              <a:rPr lang="en-US" dirty="0"/>
              <a:t> </a:t>
            </a:r>
            <a:r>
              <a:rPr lang="en-US" dirty="0" err="1"/>
              <a:t>selvvalgt</a:t>
            </a:r>
            <a:r>
              <a:rPr lang="en-US" dirty="0"/>
              <a:t>) 292 </a:t>
            </a:r>
            <a:r>
              <a:rPr lang="en-US" dirty="0" err="1"/>
              <a:t>trafikkulykker</a:t>
            </a:r>
            <a:r>
              <a:rPr lang="en-US" dirty="0"/>
              <a:t> med 36 </a:t>
            </a:r>
            <a:r>
              <a:rPr lang="en-US" dirty="0" err="1"/>
              <a:t>drepte</a:t>
            </a:r>
            <a:r>
              <a:rPr lang="en-US" dirty="0"/>
              <a:t> og </a:t>
            </a:r>
            <a:r>
              <a:rPr lang="en-US" dirty="0" err="1"/>
              <a:t>hardt</a:t>
            </a:r>
            <a:r>
              <a:rPr lang="en-US" dirty="0"/>
              <a:t> </a:t>
            </a:r>
            <a:r>
              <a:rPr lang="en-US" dirty="0" err="1"/>
              <a:t>skadde</a:t>
            </a:r>
            <a:r>
              <a:rPr lang="en-US" dirty="0"/>
              <a:t>. </a:t>
            </a:r>
            <a:r>
              <a:rPr lang="en-US" dirty="0" err="1"/>
              <a:t>Hvem</a:t>
            </a:r>
            <a:r>
              <a:rPr lang="en-US" dirty="0"/>
              <a:t> </a:t>
            </a:r>
            <a:r>
              <a:rPr lang="en-US" dirty="0" err="1"/>
              <a:t>er</a:t>
            </a:r>
            <a:r>
              <a:rPr lang="en-US" dirty="0"/>
              <a:t> </a:t>
            </a:r>
            <a:r>
              <a:rPr lang="en-US" dirty="0" err="1"/>
              <a:t>trafikkofferet</a:t>
            </a:r>
            <a:r>
              <a:rPr lang="en-US" dirty="0"/>
              <a:t>? Ref. Frode </a:t>
            </a:r>
            <a:r>
              <a:rPr lang="en-US" dirty="0" err="1"/>
              <a:t>Skjervøs</a:t>
            </a:r>
            <a:r>
              <a:rPr lang="en-US" dirty="0"/>
              <a:t> </a:t>
            </a:r>
            <a:r>
              <a:rPr lang="en-US" dirty="0" err="1"/>
              <a:t>historie</a:t>
            </a:r>
            <a:r>
              <a:rPr lang="en-US" dirty="0"/>
              <a:t>.</a:t>
            </a:r>
          </a:p>
          <a:p>
            <a:endParaRPr lang="en-US" dirty="0"/>
          </a:p>
          <a:p>
            <a:endParaRPr lang="en-US" dirty="0"/>
          </a:p>
          <a:p>
            <a:r>
              <a:rPr lang="en-US" dirty="0" err="1"/>
              <a:t>Fokus</a:t>
            </a:r>
            <a:r>
              <a:rPr lang="en-US" dirty="0"/>
              <a:t> </a:t>
            </a:r>
            <a:r>
              <a:rPr lang="en-US" dirty="0" err="1"/>
              <a:t>på</a:t>
            </a:r>
            <a:r>
              <a:rPr lang="en-US" dirty="0"/>
              <a:t> </a:t>
            </a:r>
            <a:r>
              <a:rPr lang="en-US" dirty="0" err="1"/>
              <a:t>etterlatte</a:t>
            </a:r>
            <a:r>
              <a:rPr lang="en-US" dirty="0"/>
              <a:t> </a:t>
            </a:r>
            <a:r>
              <a:rPr lang="en-US" dirty="0" err="1"/>
              <a:t>og</a:t>
            </a:r>
            <a:r>
              <a:rPr lang="en-US" dirty="0"/>
              <a:t> </a:t>
            </a:r>
            <a:r>
              <a:rPr lang="en-US" dirty="0" err="1"/>
              <a:t>eventuelle</a:t>
            </a:r>
            <a:r>
              <a:rPr lang="en-US" dirty="0"/>
              <a:t> </a:t>
            </a:r>
            <a:r>
              <a:rPr lang="en-US" dirty="0" err="1"/>
              <a:t>lokale</a:t>
            </a:r>
            <a:r>
              <a:rPr lang="en-US" dirty="0"/>
              <a:t> </a:t>
            </a:r>
            <a:r>
              <a:rPr lang="en-US" dirty="0" err="1"/>
              <a:t>statistikker</a:t>
            </a:r>
            <a:endParaRPr lang="en-US" dirty="0"/>
          </a:p>
          <a:p>
            <a:endParaRPr lang="en-US" dirty="0"/>
          </a:p>
          <a:p>
            <a:r>
              <a:rPr lang="en-US" dirty="0" err="1"/>
              <a:t>Menneskets</a:t>
            </a:r>
            <a:r>
              <a:rPr lang="en-US" dirty="0"/>
              <a:t> </a:t>
            </a:r>
            <a:r>
              <a:rPr lang="en-US" dirty="0" err="1"/>
              <a:t>tåleevne</a:t>
            </a:r>
            <a:endParaRPr lang="en-US" dirty="0"/>
          </a:p>
          <a:p>
            <a:endParaRPr lang="en-US" dirty="0"/>
          </a:p>
          <a:p>
            <a:r>
              <a:rPr lang="en-US" dirty="0" err="1"/>
              <a:t>Hva</a:t>
            </a:r>
            <a:r>
              <a:rPr lang="en-US" dirty="0"/>
              <a:t> </a:t>
            </a:r>
            <a:r>
              <a:rPr lang="en-US" dirty="0" err="1"/>
              <a:t>gjør</a:t>
            </a:r>
            <a:r>
              <a:rPr lang="en-US" dirty="0"/>
              <a:t> </a:t>
            </a:r>
            <a:r>
              <a:rPr lang="en-US" dirty="0" err="1"/>
              <a:t>trafikkulykker</a:t>
            </a:r>
            <a:r>
              <a:rPr lang="en-US" dirty="0"/>
              <a:t> med folk?</a:t>
            </a:r>
          </a:p>
          <a:p>
            <a:r>
              <a:rPr lang="en-US" dirty="0"/>
              <a:t>De </a:t>
            </a:r>
            <a:r>
              <a:rPr lang="en-US" dirty="0" err="1"/>
              <a:t>varig</a:t>
            </a:r>
            <a:r>
              <a:rPr lang="en-US" dirty="0"/>
              <a:t> </a:t>
            </a:r>
            <a:r>
              <a:rPr lang="en-US" dirty="0" err="1"/>
              <a:t>skadde</a:t>
            </a:r>
            <a:r>
              <a:rPr lang="en-US" dirty="0"/>
              <a:t>, </a:t>
            </a:r>
            <a:r>
              <a:rPr lang="en-US" dirty="0" err="1"/>
              <a:t>familiene</a:t>
            </a:r>
            <a:r>
              <a:rPr lang="en-US" dirty="0"/>
              <a:t> </a:t>
            </a:r>
            <a:r>
              <a:rPr lang="en-US" dirty="0" err="1"/>
              <a:t>til</a:t>
            </a:r>
            <a:r>
              <a:rPr lang="en-US" dirty="0"/>
              <a:t> de </a:t>
            </a:r>
            <a:r>
              <a:rPr lang="en-US" dirty="0" err="1"/>
              <a:t>varig</a:t>
            </a:r>
            <a:r>
              <a:rPr lang="en-US" dirty="0"/>
              <a:t> </a:t>
            </a:r>
            <a:r>
              <a:rPr lang="en-US" dirty="0" err="1"/>
              <a:t>skadde</a:t>
            </a:r>
            <a:r>
              <a:rPr lang="en-US" dirty="0"/>
              <a:t> </a:t>
            </a:r>
            <a:r>
              <a:rPr lang="en-US" dirty="0" err="1"/>
              <a:t>eller</a:t>
            </a:r>
            <a:r>
              <a:rPr lang="en-US" dirty="0"/>
              <a:t> </a:t>
            </a:r>
            <a:r>
              <a:rPr lang="en-US" dirty="0" err="1"/>
              <a:t>drepte</a:t>
            </a:r>
            <a:r>
              <a:rPr lang="en-US"/>
              <a:t>. </a:t>
            </a:r>
          </a:p>
          <a:p>
            <a:r>
              <a:rPr lang="en-US"/>
              <a:t>Hvem</a:t>
            </a:r>
            <a:r>
              <a:rPr lang="en-US" dirty="0"/>
              <a:t> </a:t>
            </a:r>
            <a:r>
              <a:rPr lang="en-US" dirty="0" err="1"/>
              <a:t>er</a:t>
            </a:r>
            <a:r>
              <a:rPr lang="en-US" dirty="0"/>
              <a:t> </a:t>
            </a:r>
            <a:r>
              <a:rPr lang="en-US" dirty="0" err="1"/>
              <a:t>trafikkoffer</a:t>
            </a:r>
            <a:r>
              <a:rPr lang="en-US" dirty="0"/>
              <a:t>?</a:t>
            </a:r>
          </a:p>
          <a:p>
            <a:endParaRPr lang="en-US" dirty="0"/>
          </a:p>
        </p:txBody>
      </p:sp>
      <p:sp>
        <p:nvSpPr>
          <p:cNvPr id="4" name="Slide Number Placeholder 3"/>
          <p:cNvSpPr>
            <a:spLocks noGrp="1"/>
          </p:cNvSpPr>
          <p:nvPr>
            <p:ph type="sldNum" sz="quarter" idx="10"/>
          </p:nvPr>
        </p:nvSpPr>
        <p:spPr/>
        <p:txBody>
          <a:bodyPr/>
          <a:lstStyle/>
          <a:p>
            <a:pPr defTabSz="457184">
              <a:defRPr/>
            </a:pPr>
            <a:fld id="{5B59EC2C-4349-46EE-8B44-A72A0D4C908A}" type="slidenum">
              <a:rPr lang="nb-NO">
                <a:solidFill>
                  <a:prstClr val="black"/>
                </a:solidFill>
              </a:rPr>
              <a:pPr defTabSz="457184">
                <a:defRPr/>
              </a:pPr>
              <a:t>7</a:t>
            </a:fld>
            <a:endParaRPr lang="nb-NO">
              <a:solidFill>
                <a:prstClr val="black"/>
              </a:solidFill>
            </a:endParaRPr>
          </a:p>
        </p:txBody>
      </p:sp>
    </p:spTree>
    <p:extLst>
      <p:ext uri="{BB962C8B-B14F-4D97-AF65-F5344CB8AC3E}">
        <p14:creationId xmlns:p14="http://schemas.microsoft.com/office/powerpoint/2010/main" val="257443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114D99B-786E-C944-A9B0-AF457ED92A01}" type="slidenum">
              <a:rPr lang="nb-NO" smtClean="0"/>
              <a:t>8</a:t>
            </a:fld>
            <a:endParaRPr lang="nb-NO"/>
          </a:p>
        </p:txBody>
      </p:sp>
      <p:sp>
        <p:nvSpPr>
          <p:cNvPr id="5" name="Notes Placeholder 4"/>
          <p:cNvSpPr txBox="1">
            <a:spLocks noGrp="1"/>
          </p:cNvSpPr>
          <p:nvPr>
            <p:ph type="body" idx="1"/>
          </p:nvPr>
        </p:nvSpPr>
        <p:spPr>
          <a:xfrm>
            <a:off x="679451" y="4776788"/>
            <a:ext cx="5438775" cy="3539430"/>
          </a:xfrm>
          <a:prstGeom prst="rect">
            <a:avLst/>
          </a:prstGeom>
          <a:noFill/>
        </p:spPr>
        <p:txBody>
          <a:bodyPr wrap="square" rtlCol="0">
            <a:spAutoFit/>
          </a:bodyPr>
          <a:lstStyle/>
          <a:p>
            <a:r>
              <a:rPr lang="en-US" dirty="0" err="1">
                <a:solidFill>
                  <a:srgbClr val="000000"/>
                </a:solidFill>
              </a:rPr>
              <a:t>Farten</a:t>
            </a:r>
            <a:r>
              <a:rPr lang="en-US" dirty="0">
                <a:solidFill>
                  <a:srgbClr val="000000"/>
                </a:solidFill>
              </a:rPr>
              <a:t> </a:t>
            </a:r>
            <a:r>
              <a:rPr lang="en-US" dirty="0" err="1">
                <a:solidFill>
                  <a:srgbClr val="000000"/>
                </a:solidFill>
              </a:rPr>
              <a:t>er</a:t>
            </a:r>
            <a:r>
              <a:rPr lang="en-US" dirty="0">
                <a:solidFill>
                  <a:srgbClr val="000000"/>
                </a:solidFill>
              </a:rPr>
              <a:t> </a:t>
            </a:r>
            <a:r>
              <a:rPr lang="en-US" dirty="0" err="1">
                <a:solidFill>
                  <a:srgbClr val="000000"/>
                </a:solidFill>
              </a:rPr>
              <a:t>årsak</a:t>
            </a:r>
            <a:r>
              <a:rPr lang="en-US" dirty="0">
                <a:solidFill>
                  <a:srgbClr val="000000"/>
                </a:solidFill>
              </a:rPr>
              <a:t> </a:t>
            </a:r>
            <a:r>
              <a:rPr lang="en-US" dirty="0" err="1">
                <a:solidFill>
                  <a:srgbClr val="000000"/>
                </a:solidFill>
              </a:rPr>
              <a:t>til</a:t>
            </a:r>
            <a:r>
              <a:rPr lang="en-US" dirty="0">
                <a:solidFill>
                  <a:srgbClr val="000000"/>
                </a:solidFill>
              </a:rPr>
              <a:t> 1 </a:t>
            </a:r>
            <a:r>
              <a:rPr lang="en-US" dirty="0" err="1">
                <a:solidFill>
                  <a:srgbClr val="000000"/>
                </a:solidFill>
              </a:rPr>
              <a:t>av</a:t>
            </a:r>
            <a:r>
              <a:rPr lang="en-US" dirty="0">
                <a:solidFill>
                  <a:srgbClr val="000000"/>
                </a:solidFill>
              </a:rPr>
              <a:t> 3 </a:t>
            </a:r>
            <a:r>
              <a:rPr lang="en-US" dirty="0" err="1">
                <a:solidFill>
                  <a:srgbClr val="000000"/>
                </a:solidFill>
              </a:rPr>
              <a:t>dødsulykker</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norske</a:t>
            </a:r>
            <a:r>
              <a:rPr lang="en-US" dirty="0">
                <a:solidFill>
                  <a:srgbClr val="000000"/>
                </a:solidFill>
              </a:rPr>
              <a:t> </a:t>
            </a:r>
            <a:r>
              <a:rPr lang="en-US" dirty="0" err="1">
                <a:solidFill>
                  <a:srgbClr val="000000"/>
                </a:solidFill>
              </a:rPr>
              <a:t>veger</a:t>
            </a:r>
            <a:endParaRPr lang="en-US" dirty="0">
              <a:solidFill>
                <a:srgbClr val="000000"/>
              </a:solidFill>
            </a:endParaRPr>
          </a:p>
          <a:p>
            <a:endParaRPr lang="en-US" dirty="0"/>
          </a:p>
          <a:p>
            <a:r>
              <a:rPr lang="en-US" dirty="0">
                <a:solidFill>
                  <a:srgbClr val="000000"/>
                </a:solidFill>
              </a:rPr>
              <a:t>50 % </a:t>
            </a:r>
            <a:r>
              <a:rPr lang="en-US" dirty="0" err="1">
                <a:solidFill>
                  <a:srgbClr val="000000"/>
                </a:solidFill>
              </a:rPr>
              <a:t>av</a:t>
            </a:r>
            <a:r>
              <a:rPr lang="en-US" dirty="0">
                <a:solidFill>
                  <a:srgbClr val="000000"/>
                </a:solidFill>
              </a:rPr>
              <a:t> </a:t>
            </a:r>
            <a:r>
              <a:rPr lang="en-US" dirty="0" err="1">
                <a:solidFill>
                  <a:srgbClr val="000000"/>
                </a:solidFill>
              </a:rPr>
              <a:t>alle</a:t>
            </a:r>
            <a:r>
              <a:rPr lang="en-US" dirty="0">
                <a:solidFill>
                  <a:srgbClr val="000000"/>
                </a:solidFill>
              </a:rPr>
              <a:t> </a:t>
            </a:r>
            <a:r>
              <a:rPr lang="en-US" dirty="0" err="1">
                <a:solidFill>
                  <a:srgbClr val="000000"/>
                </a:solidFill>
              </a:rPr>
              <a:t>dødsulykkene</a:t>
            </a:r>
            <a:r>
              <a:rPr lang="en-US" dirty="0">
                <a:solidFill>
                  <a:srgbClr val="000000"/>
                </a:solidFill>
              </a:rPr>
              <a:t> I </a:t>
            </a:r>
            <a:r>
              <a:rPr lang="en-US" dirty="0" err="1">
                <a:solidFill>
                  <a:srgbClr val="000000"/>
                </a:solidFill>
              </a:rPr>
              <a:t>trafikken</a:t>
            </a:r>
            <a:r>
              <a:rPr lang="en-US" dirty="0">
                <a:solidFill>
                  <a:srgbClr val="000000"/>
                </a:solidFill>
              </a:rPr>
              <a:t> </a:t>
            </a:r>
            <a:r>
              <a:rPr lang="en-US" dirty="0" err="1">
                <a:solidFill>
                  <a:srgbClr val="000000"/>
                </a:solidFill>
              </a:rPr>
              <a:t>skyldes</a:t>
            </a:r>
            <a:r>
              <a:rPr lang="en-US" dirty="0">
                <a:solidFill>
                  <a:srgbClr val="000000"/>
                </a:solidFill>
              </a:rPr>
              <a:t> </a:t>
            </a:r>
            <a:r>
              <a:rPr lang="en-US" dirty="0" err="1">
                <a:solidFill>
                  <a:srgbClr val="000000"/>
                </a:solidFill>
              </a:rPr>
              <a:t>manglende</a:t>
            </a:r>
            <a:r>
              <a:rPr lang="en-US" dirty="0">
                <a:solidFill>
                  <a:srgbClr val="000000"/>
                </a:solidFill>
              </a:rPr>
              <a:t> </a:t>
            </a:r>
            <a:r>
              <a:rPr lang="en-US" dirty="0" err="1">
                <a:solidFill>
                  <a:srgbClr val="000000"/>
                </a:solidFill>
              </a:rPr>
              <a:t>førerdyktighet</a:t>
            </a:r>
            <a:endParaRPr lang="en-US" dirty="0">
              <a:solidFill>
                <a:srgbClr val="000000"/>
              </a:solidFill>
            </a:endParaRPr>
          </a:p>
          <a:p>
            <a:r>
              <a:rPr lang="en-US" sz="800" dirty="0"/>
              <a:t>(I 8 </a:t>
            </a:r>
            <a:r>
              <a:rPr lang="en-US" sz="800" dirty="0" err="1"/>
              <a:t>av</a:t>
            </a:r>
            <a:r>
              <a:rPr lang="en-US" sz="800" dirty="0"/>
              <a:t> 10 </a:t>
            </a:r>
            <a:r>
              <a:rPr lang="en-US" sz="800" dirty="0" err="1"/>
              <a:t>av</a:t>
            </a:r>
            <a:r>
              <a:rPr lang="en-US" sz="800" dirty="0"/>
              <a:t> </a:t>
            </a:r>
            <a:r>
              <a:rPr lang="en-US" sz="800" dirty="0" err="1"/>
              <a:t>disse</a:t>
            </a:r>
            <a:r>
              <a:rPr lang="en-US" sz="800" dirty="0"/>
              <a:t> </a:t>
            </a:r>
            <a:r>
              <a:rPr lang="en-US" sz="800" dirty="0" err="1"/>
              <a:t>ulykkene</a:t>
            </a:r>
            <a:r>
              <a:rPr lang="en-US" sz="800" dirty="0"/>
              <a:t> </a:t>
            </a:r>
            <a:r>
              <a:rPr lang="en-US" sz="800" dirty="0" err="1"/>
              <a:t>har</a:t>
            </a:r>
            <a:r>
              <a:rPr lang="en-US" sz="800" dirty="0"/>
              <a:t> </a:t>
            </a:r>
            <a:r>
              <a:rPr lang="en-US" sz="800" dirty="0" err="1"/>
              <a:t>manglende</a:t>
            </a:r>
            <a:r>
              <a:rPr lang="en-US" sz="800" dirty="0"/>
              <a:t> </a:t>
            </a:r>
            <a:r>
              <a:rPr lang="en-US" sz="800" dirty="0" err="1"/>
              <a:t>dyktighet</a:t>
            </a:r>
            <a:r>
              <a:rPr lang="en-US" sz="800" dirty="0"/>
              <a:t> </a:t>
            </a:r>
            <a:r>
              <a:rPr lang="en-US" sz="800" dirty="0" err="1"/>
              <a:t>vært</a:t>
            </a:r>
            <a:r>
              <a:rPr lang="en-US" sz="800" dirty="0"/>
              <a:t> </a:t>
            </a:r>
            <a:r>
              <a:rPr lang="en-US" sz="800" dirty="0" err="1"/>
              <a:t>vurdert</a:t>
            </a:r>
            <a:r>
              <a:rPr lang="en-US" sz="800" dirty="0"/>
              <a:t> </a:t>
            </a:r>
            <a:r>
              <a:rPr lang="en-US" sz="800" dirty="0" err="1"/>
              <a:t>som</a:t>
            </a:r>
            <a:r>
              <a:rPr lang="en-US" sz="800" dirty="0"/>
              <a:t> </a:t>
            </a:r>
            <a:r>
              <a:rPr lang="en-US" sz="800" dirty="0" err="1"/>
              <a:t>avgjørende</a:t>
            </a:r>
            <a:r>
              <a:rPr lang="en-US" sz="800" dirty="0"/>
              <a:t> </a:t>
            </a:r>
            <a:r>
              <a:rPr lang="en-US" sz="800" dirty="0" err="1"/>
              <a:t>eller</a:t>
            </a:r>
            <a:r>
              <a:rPr lang="en-US" sz="800" dirty="0"/>
              <a:t> </a:t>
            </a:r>
            <a:r>
              <a:rPr lang="en-US" sz="800" dirty="0" err="1"/>
              <a:t>i</a:t>
            </a:r>
            <a:r>
              <a:rPr lang="en-US" sz="800" dirty="0"/>
              <a:t> </a:t>
            </a:r>
            <a:r>
              <a:rPr lang="en-US" sz="800" dirty="0" err="1"/>
              <a:t>stor</a:t>
            </a:r>
            <a:r>
              <a:rPr lang="en-US" sz="800" dirty="0"/>
              <a:t> grad </a:t>
            </a:r>
            <a:r>
              <a:rPr lang="en-US" sz="800" dirty="0" err="1"/>
              <a:t>medvirkende</a:t>
            </a:r>
            <a:r>
              <a:rPr lang="en-US" sz="800" dirty="0"/>
              <a:t> </a:t>
            </a:r>
            <a:r>
              <a:rPr lang="en-US" sz="800" dirty="0" err="1"/>
              <a:t>til</a:t>
            </a:r>
            <a:r>
              <a:rPr lang="en-US" sz="800" dirty="0"/>
              <a:t> at </a:t>
            </a:r>
            <a:r>
              <a:rPr lang="en-US" sz="800" dirty="0" err="1"/>
              <a:t>ulykken</a:t>
            </a:r>
            <a:r>
              <a:rPr lang="en-US" sz="800" dirty="0"/>
              <a:t> </a:t>
            </a:r>
            <a:r>
              <a:rPr lang="en-US" sz="800" dirty="0" err="1"/>
              <a:t>inntraff</a:t>
            </a:r>
            <a:r>
              <a:rPr lang="en-US" sz="800" dirty="0"/>
              <a:t>).</a:t>
            </a:r>
          </a:p>
          <a:p>
            <a:endParaRPr lang="en-US" dirty="0"/>
          </a:p>
          <a:p>
            <a:r>
              <a:rPr lang="en-US" dirty="0" err="1"/>
              <a:t>Forhold</a:t>
            </a:r>
            <a:r>
              <a:rPr lang="en-US" dirty="0"/>
              <a:t> </a:t>
            </a:r>
            <a:r>
              <a:rPr lang="en-US" dirty="0" err="1"/>
              <a:t>ved</a:t>
            </a:r>
            <a:r>
              <a:rPr lang="en-US" dirty="0"/>
              <a:t> </a:t>
            </a:r>
            <a:r>
              <a:rPr lang="en-US" dirty="0" err="1"/>
              <a:t>vegen</a:t>
            </a:r>
            <a:r>
              <a:rPr lang="en-US" dirty="0"/>
              <a:t> </a:t>
            </a:r>
            <a:r>
              <a:rPr lang="en-US" dirty="0" err="1"/>
              <a:t>og</a:t>
            </a:r>
            <a:r>
              <a:rPr lang="en-US" dirty="0"/>
              <a:t> </a:t>
            </a:r>
            <a:r>
              <a:rPr lang="en-US" dirty="0" err="1"/>
              <a:t>vegmiljøet</a:t>
            </a:r>
            <a:r>
              <a:rPr lang="en-US" dirty="0"/>
              <a:t> </a:t>
            </a:r>
            <a:r>
              <a:rPr lang="en-US" dirty="0" err="1"/>
              <a:t>har</a:t>
            </a:r>
            <a:r>
              <a:rPr lang="en-US" dirty="0"/>
              <a:t> </a:t>
            </a:r>
            <a:r>
              <a:rPr lang="en-US" dirty="0" err="1"/>
              <a:t>vært</a:t>
            </a:r>
            <a:r>
              <a:rPr lang="en-US" dirty="0"/>
              <a:t> </a:t>
            </a:r>
            <a:r>
              <a:rPr lang="en-US" dirty="0" err="1"/>
              <a:t>medvirkende</a:t>
            </a:r>
            <a:r>
              <a:rPr lang="en-US" dirty="0"/>
              <a:t> </a:t>
            </a:r>
            <a:r>
              <a:rPr lang="en-US" dirty="0" err="1"/>
              <a:t>faktor</a:t>
            </a:r>
            <a:r>
              <a:rPr lang="en-US" dirty="0"/>
              <a:t> </a:t>
            </a:r>
            <a:r>
              <a:rPr lang="en-US" dirty="0" err="1"/>
              <a:t>i</a:t>
            </a:r>
            <a:r>
              <a:rPr lang="en-US" dirty="0"/>
              <a:t> 33 </a:t>
            </a:r>
            <a:r>
              <a:rPr lang="en-US" dirty="0" err="1"/>
              <a:t>prosent</a:t>
            </a:r>
            <a:r>
              <a:rPr lang="en-US" dirty="0"/>
              <a:t> </a:t>
            </a:r>
            <a:r>
              <a:rPr lang="en-US" dirty="0" err="1"/>
              <a:t>av</a:t>
            </a:r>
            <a:r>
              <a:rPr lang="en-US" dirty="0"/>
              <a:t> </a:t>
            </a:r>
            <a:r>
              <a:rPr lang="en-US" dirty="0" err="1"/>
              <a:t>alle</a:t>
            </a:r>
            <a:r>
              <a:rPr lang="en-US" dirty="0"/>
              <a:t> </a:t>
            </a:r>
            <a:r>
              <a:rPr lang="en-US" dirty="0" err="1"/>
              <a:t>dødsulykkene</a:t>
            </a:r>
            <a:r>
              <a:rPr lang="en-US" dirty="0"/>
              <a:t>.</a:t>
            </a:r>
          </a:p>
          <a:p>
            <a:endParaRPr lang="en-US" dirty="0"/>
          </a:p>
          <a:p>
            <a:r>
              <a:rPr lang="en-US" dirty="0"/>
              <a:t>34 </a:t>
            </a:r>
            <a:r>
              <a:rPr lang="en-US" dirty="0" err="1"/>
              <a:t>prosent</a:t>
            </a:r>
            <a:r>
              <a:rPr lang="en-US" dirty="0"/>
              <a:t> </a:t>
            </a:r>
            <a:r>
              <a:rPr lang="en-US" dirty="0" err="1"/>
              <a:t>har</a:t>
            </a:r>
            <a:r>
              <a:rPr lang="en-US" dirty="0"/>
              <a:t> </a:t>
            </a:r>
            <a:r>
              <a:rPr lang="en-US" dirty="0" err="1"/>
              <a:t>kjøretøyet</a:t>
            </a:r>
            <a:r>
              <a:rPr lang="en-US" dirty="0"/>
              <a:t> </a:t>
            </a:r>
            <a:r>
              <a:rPr lang="en-US" dirty="0" err="1"/>
              <a:t>hatt</a:t>
            </a:r>
            <a:r>
              <a:rPr lang="en-US" dirty="0"/>
              <a:t> </a:t>
            </a:r>
            <a:r>
              <a:rPr lang="en-US" dirty="0" err="1"/>
              <a:t>feil</a:t>
            </a:r>
            <a:r>
              <a:rPr lang="en-US" dirty="0"/>
              <a:t> </a:t>
            </a:r>
            <a:r>
              <a:rPr lang="en-US" dirty="0" err="1"/>
              <a:t>og</a:t>
            </a:r>
            <a:r>
              <a:rPr lang="en-US" dirty="0"/>
              <a:t> </a:t>
            </a:r>
            <a:r>
              <a:rPr lang="en-US" dirty="0" err="1"/>
              <a:t>mangler</a:t>
            </a:r>
            <a:r>
              <a:rPr lang="en-US" dirty="0"/>
              <a:t> </a:t>
            </a:r>
            <a:r>
              <a:rPr lang="en-US" dirty="0" err="1"/>
              <a:t>som</a:t>
            </a:r>
            <a:r>
              <a:rPr lang="en-US" dirty="0"/>
              <a:t> </a:t>
            </a:r>
            <a:r>
              <a:rPr lang="en-US" dirty="0" err="1"/>
              <a:t>sannsynligvis</a:t>
            </a:r>
            <a:r>
              <a:rPr lang="en-US" dirty="0"/>
              <a:t> </a:t>
            </a:r>
            <a:r>
              <a:rPr lang="en-US" dirty="0" err="1"/>
              <a:t>har</a:t>
            </a:r>
            <a:r>
              <a:rPr lang="en-US" dirty="0"/>
              <a:t> </a:t>
            </a:r>
            <a:r>
              <a:rPr lang="en-US" dirty="0" err="1"/>
              <a:t>medvirket</a:t>
            </a:r>
            <a:r>
              <a:rPr lang="en-US" dirty="0"/>
              <a:t> </a:t>
            </a:r>
            <a:r>
              <a:rPr lang="en-US" dirty="0" err="1"/>
              <a:t>til</a:t>
            </a:r>
            <a:r>
              <a:rPr lang="en-US" dirty="0"/>
              <a:t> </a:t>
            </a:r>
            <a:r>
              <a:rPr lang="en-US" dirty="0" err="1"/>
              <a:t>ulykken</a:t>
            </a:r>
            <a:r>
              <a:rPr lang="en-US" dirty="0"/>
              <a:t> </a:t>
            </a:r>
            <a:r>
              <a:rPr lang="en-US" dirty="0" err="1"/>
              <a:t>og</a:t>
            </a:r>
            <a:r>
              <a:rPr lang="en-US" dirty="0"/>
              <a:t> </a:t>
            </a:r>
            <a:r>
              <a:rPr lang="en-US" dirty="0" err="1"/>
              <a:t>utfallet</a:t>
            </a:r>
            <a:r>
              <a:rPr lang="en-US" dirty="0"/>
              <a:t>. </a:t>
            </a:r>
          </a:p>
          <a:p>
            <a:r>
              <a:rPr lang="en-US" sz="800" dirty="0" err="1"/>
              <a:t>Dårlige</a:t>
            </a:r>
            <a:r>
              <a:rPr lang="en-US" sz="800" dirty="0"/>
              <a:t> </a:t>
            </a:r>
            <a:r>
              <a:rPr lang="en-US" sz="800" dirty="0" err="1"/>
              <a:t>dekk</a:t>
            </a:r>
            <a:r>
              <a:rPr lang="en-US" sz="800" dirty="0"/>
              <a:t> </a:t>
            </a:r>
            <a:r>
              <a:rPr lang="en-US" sz="800" dirty="0" err="1"/>
              <a:t>og</a:t>
            </a:r>
            <a:r>
              <a:rPr lang="en-US" sz="800" dirty="0"/>
              <a:t> </a:t>
            </a:r>
            <a:r>
              <a:rPr lang="en-US" sz="800" dirty="0" err="1"/>
              <a:t>bremser</a:t>
            </a:r>
            <a:r>
              <a:rPr lang="en-US" sz="800" dirty="0"/>
              <a:t> </a:t>
            </a:r>
            <a:r>
              <a:rPr lang="en-US" sz="800" dirty="0" err="1"/>
              <a:t>går</a:t>
            </a:r>
            <a:r>
              <a:rPr lang="en-US" sz="800" dirty="0"/>
              <a:t> </a:t>
            </a:r>
            <a:r>
              <a:rPr lang="en-US" sz="800" dirty="0" err="1"/>
              <a:t>igjen</a:t>
            </a:r>
            <a:r>
              <a:rPr lang="en-US" sz="800" dirty="0"/>
              <a:t>.</a:t>
            </a:r>
          </a:p>
          <a:p>
            <a:endParaRPr lang="en-US" dirty="0"/>
          </a:p>
          <a:p>
            <a:r>
              <a:rPr lang="en-US" dirty="0"/>
              <a:t>25 </a:t>
            </a:r>
            <a:r>
              <a:rPr lang="en-US" dirty="0" err="1"/>
              <a:t>prosent</a:t>
            </a:r>
            <a:r>
              <a:rPr lang="en-US" dirty="0"/>
              <a:t> </a:t>
            </a:r>
            <a:r>
              <a:rPr lang="en-US" dirty="0" err="1"/>
              <a:t>av</a:t>
            </a:r>
            <a:r>
              <a:rPr lang="en-US" dirty="0"/>
              <a:t> </a:t>
            </a:r>
            <a:r>
              <a:rPr lang="en-US" dirty="0" err="1"/>
              <a:t>omkomne</a:t>
            </a:r>
            <a:r>
              <a:rPr lang="en-US" dirty="0"/>
              <a:t> </a:t>
            </a:r>
            <a:r>
              <a:rPr lang="en-US" dirty="0" err="1"/>
              <a:t>i</a:t>
            </a:r>
            <a:r>
              <a:rPr lang="en-US" dirty="0"/>
              <a:t> </a:t>
            </a:r>
            <a:r>
              <a:rPr lang="en-US" dirty="0" err="1"/>
              <a:t>bil</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bilbelte</a:t>
            </a:r>
            <a:r>
              <a:rPr lang="en-US" dirty="0"/>
              <a:t>. </a:t>
            </a:r>
          </a:p>
          <a:p>
            <a:r>
              <a:rPr lang="en-US" sz="800" dirty="0" err="1"/>
              <a:t>Dette</a:t>
            </a:r>
            <a:r>
              <a:rPr lang="en-US" sz="800" dirty="0"/>
              <a:t> </a:t>
            </a:r>
            <a:r>
              <a:rPr lang="en-US" sz="800" dirty="0" err="1"/>
              <a:t>er</a:t>
            </a:r>
            <a:r>
              <a:rPr lang="en-US" sz="800" dirty="0"/>
              <a:t> en solid </a:t>
            </a:r>
            <a:r>
              <a:rPr lang="en-US" sz="800" dirty="0" err="1"/>
              <a:t>nedgang</a:t>
            </a:r>
            <a:r>
              <a:rPr lang="en-US" sz="800" dirty="0"/>
              <a:t> </a:t>
            </a:r>
            <a:r>
              <a:rPr lang="en-US" sz="800" dirty="0" err="1"/>
              <a:t>fra</a:t>
            </a:r>
            <a:r>
              <a:rPr lang="en-US" sz="800" dirty="0"/>
              <a:t> </a:t>
            </a:r>
            <a:r>
              <a:rPr lang="en-US" sz="800" dirty="0" err="1"/>
              <a:t>tidligere</a:t>
            </a:r>
            <a:r>
              <a:rPr lang="en-US" sz="800" dirty="0"/>
              <a:t> </a:t>
            </a:r>
            <a:r>
              <a:rPr lang="en-US" sz="800" dirty="0" err="1"/>
              <a:t>år</a:t>
            </a:r>
            <a:r>
              <a:rPr lang="en-US" sz="800" dirty="0"/>
              <a:t>. </a:t>
            </a:r>
            <a:r>
              <a:rPr lang="en-US" sz="800" dirty="0" err="1"/>
              <a:t>Samlet</a:t>
            </a:r>
            <a:r>
              <a:rPr lang="en-US" sz="800" dirty="0"/>
              <a:t> for </a:t>
            </a:r>
            <a:r>
              <a:rPr lang="en-US" sz="800" dirty="0" err="1"/>
              <a:t>hele</a:t>
            </a:r>
            <a:r>
              <a:rPr lang="en-US" sz="800" dirty="0"/>
              <a:t> </a:t>
            </a:r>
            <a:r>
              <a:rPr lang="en-US" sz="800" dirty="0" err="1"/>
              <a:t>perioden</a:t>
            </a:r>
            <a:r>
              <a:rPr lang="en-US" sz="800" dirty="0"/>
              <a:t> 2005-16 </a:t>
            </a:r>
            <a:r>
              <a:rPr lang="en-US" sz="800" dirty="0" err="1"/>
              <a:t>er</a:t>
            </a:r>
            <a:r>
              <a:rPr lang="en-US" sz="800" dirty="0"/>
              <a:t> </a:t>
            </a:r>
            <a:r>
              <a:rPr lang="en-US" sz="800" dirty="0" err="1"/>
              <a:t>andelen</a:t>
            </a:r>
            <a:r>
              <a:rPr lang="en-US" sz="800" dirty="0"/>
              <a:t> 40 </a:t>
            </a:r>
            <a:r>
              <a:rPr lang="en-US" sz="800" dirty="0" err="1"/>
              <a:t>prosent</a:t>
            </a:r>
            <a:r>
              <a:rPr lang="en-US" sz="800" dirty="0"/>
              <a:t>.</a:t>
            </a:r>
          </a:p>
          <a:p>
            <a:endParaRPr lang="en-US" dirty="0"/>
          </a:p>
          <a:p>
            <a:r>
              <a:rPr lang="en-US" dirty="0" err="1"/>
              <a:t>Seks</a:t>
            </a:r>
            <a:r>
              <a:rPr lang="en-US" dirty="0"/>
              <a:t> </a:t>
            </a:r>
            <a:r>
              <a:rPr lang="en-US" dirty="0" err="1"/>
              <a:t>av</a:t>
            </a:r>
            <a:r>
              <a:rPr lang="en-US" dirty="0"/>
              <a:t> 22 </a:t>
            </a:r>
            <a:r>
              <a:rPr lang="en-US" dirty="0" err="1"/>
              <a:t>omkomne</a:t>
            </a:r>
            <a:r>
              <a:rPr lang="en-US" dirty="0"/>
              <a:t> </a:t>
            </a:r>
            <a:r>
              <a:rPr lang="en-US" dirty="0" err="1"/>
              <a:t>på</a:t>
            </a:r>
            <a:r>
              <a:rPr lang="en-US" dirty="0"/>
              <a:t> </a:t>
            </a:r>
            <a:r>
              <a:rPr lang="en-US" dirty="0" err="1"/>
              <a:t>motorsykkel</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hjelm</a:t>
            </a:r>
            <a:r>
              <a:rPr lang="en-US" dirty="0"/>
              <a:t> </a:t>
            </a:r>
            <a:r>
              <a:rPr lang="en-US" dirty="0" err="1"/>
              <a:t>eller</a:t>
            </a:r>
            <a:r>
              <a:rPr lang="en-US" dirty="0"/>
              <a:t> </a:t>
            </a:r>
            <a:r>
              <a:rPr lang="en-US" dirty="0" err="1"/>
              <a:t>brukte</a:t>
            </a:r>
            <a:r>
              <a:rPr lang="en-US" dirty="0"/>
              <a:t> </a:t>
            </a:r>
            <a:r>
              <a:rPr lang="en-US" dirty="0" err="1"/>
              <a:t>hjelmen</a:t>
            </a:r>
            <a:r>
              <a:rPr lang="en-US" dirty="0"/>
              <a:t> </a:t>
            </a:r>
            <a:r>
              <a:rPr lang="en-US" dirty="0" err="1"/>
              <a:t>feil</a:t>
            </a:r>
            <a:r>
              <a:rPr lang="en-US" dirty="0"/>
              <a:t>. </a:t>
            </a:r>
          </a:p>
          <a:p>
            <a:endParaRPr lang="en-US" dirty="0"/>
          </a:p>
          <a:p>
            <a:r>
              <a:rPr lang="en-US" dirty="0"/>
              <a:t>Fem </a:t>
            </a:r>
            <a:r>
              <a:rPr lang="en-US" dirty="0" err="1"/>
              <a:t>av</a:t>
            </a:r>
            <a:r>
              <a:rPr lang="en-US" dirty="0"/>
              <a:t> 12 </a:t>
            </a:r>
            <a:r>
              <a:rPr lang="en-US" dirty="0" err="1"/>
              <a:t>omkomne</a:t>
            </a:r>
            <a:r>
              <a:rPr lang="en-US" dirty="0"/>
              <a:t> </a:t>
            </a:r>
            <a:r>
              <a:rPr lang="en-US" dirty="0" err="1"/>
              <a:t>syklister</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hjelm</a:t>
            </a:r>
            <a:r>
              <a:rPr lang="en-US" dirty="0"/>
              <a:t>.</a:t>
            </a:r>
          </a:p>
        </p:txBody>
      </p:sp>
    </p:spTree>
    <p:extLst>
      <p:ext uri="{BB962C8B-B14F-4D97-AF65-F5344CB8AC3E}">
        <p14:creationId xmlns:p14="http://schemas.microsoft.com/office/powerpoint/2010/main" val="371479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114D99B-786E-C944-A9B0-AF457ED92A01}" type="slidenum">
              <a:rPr lang="nb-NO" smtClean="0"/>
              <a:t>9</a:t>
            </a:fld>
            <a:endParaRPr lang="nb-NO"/>
          </a:p>
        </p:txBody>
      </p:sp>
      <p:sp>
        <p:nvSpPr>
          <p:cNvPr id="5" name="Notes Placeholder 4"/>
          <p:cNvSpPr txBox="1">
            <a:spLocks noGrp="1"/>
          </p:cNvSpPr>
          <p:nvPr>
            <p:ph type="body" idx="1"/>
          </p:nvPr>
        </p:nvSpPr>
        <p:spPr>
          <a:xfrm>
            <a:off x="679451" y="4776788"/>
            <a:ext cx="5438775" cy="3539430"/>
          </a:xfrm>
          <a:prstGeom prst="rect">
            <a:avLst/>
          </a:prstGeom>
          <a:noFill/>
        </p:spPr>
        <p:txBody>
          <a:bodyPr wrap="square" rtlCol="0">
            <a:spAutoFit/>
          </a:bodyPr>
          <a:lstStyle/>
          <a:p>
            <a:r>
              <a:rPr lang="en-US" dirty="0" err="1">
                <a:solidFill>
                  <a:srgbClr val="000000"/>
                </a:solidFill>
              </a:rPr>
              <a:t>Farten</a:t>
            </a:r>
            <a:r>
              <a:rPr lang="en-US" dirty="0">
                <a:solidFill>
                  <a:srgbClr val="000000"/>
                </a:solidFill>
              </a:rPr>
              <a:t> </a:t>
            </a:r>
            <a:r>
              <a:rPr lang="en-US" dirty="0" err="1">
                <a:solidFill>
                  <a:srgbClr val="000000"/>
                </a:solidFill>
              </a:rPr>
              <a:t>er</a:t>
            </a:r>
            <a:r>
              <a:rPr lang="en-US" dirty="0">
                <a:solidFill>
                  <a:srgbClr val="000000"/>
                </a:solidFill>
              </a:rPr>
              <a:t> </a:t>
            </a:r>
            <a:r>
              <a:rPr lang="en-US" dirty="0" err="1">
                <a:solidFill>
                  <a:srgbClr val="000000"/>
                </a:solidFill>
              </a:rPr>
              <a:t>årsak</a:t>
            </a:r>
            <a:r>
              <a:rPr lang="en-US" dirty="0">
                <a:solidFill>
                  <a:srgbClr val="000000"/>
                </a:solidFill>
              </a:rPr>
              <a:t> </a:t>
            </a:r>
            <a:r>
              <a:rPr lang="en-US" dirty="0" err="1">
                <a:solidFill>
                  <a:srgbClr val="000000"/>
                </a:solidFill>
              </a:rPr>
              <a:t>til</a:t>
            </a:r>
            <a:r>
              <a:rPr lang="en-US" dirty="0">
                <a:solidFill>
                  <a:srgbClr val="000000"/>
                </a:solidFill>
              </a:rPr>
              <a:t> 1 </a:t>
            </a:r>
            <a:r>
              <a:rPr lang="en-US" dirty="0" err="1">
                <a:solidFill>
                  <a:srgbClr val="000000"/>
                </a:solidFill>
              </a:rPr>
              <a:t>av</a:t>
            </a:r>
            <a:r>
              <a:rPr lang="en-US" dirty="0">
                <a:solidFill>
                  <a:srgbClr val="000000"/>
                </a:solidFill>
              </a:rPr>
              <a:t> 3 </a:t>
            </a:r>
            <a:r>
              <a:rPr lang="en-US" dirty="0" err="1">
                <a:solidFill>
                  <a:srgbClr val="000000"/>
                </a:solidFill>
              </a:rPr>
              <a:t>dødsulykker</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norske</a:t>
            </a:r>
            <a:r>
              <a:rPr lang="en-US" dirty="0">
                <a:solidFill>
                  <a:srgbClr val="000000"/>
                </a:solidFill>
              </a:rPr>
              <a:t> </a:t>
            </a:r>
            <a:r>
              <a:rPr lang="en-US" dirty="0" err="1">
                <a:solidFill>
                  <a:srgbClr val="000000"/>
                </a:solidFill>
              </a:rPr>
              <a:t>veger</a:t>
            </a:r>
            <a:endParaRPr lang="en-US" dirty="0">
              <a:solidFill>
                <a:srgbClr val="000000"/>
              </a:solidFill>
            </a:endParaRPr>
          </a:p>
          <a:p>
            <a:endParaRPr lang="en-US" dirty="0"/>
          </a:p>
          <a:p>
            <a:r>
              <a:rPr lang="en-US" dirty="0">
                <a:solidFill>
                  <a:srgbClr val="000000"/>
                </a:solidFill>
              </a:rPr>
              <a:t>50 % </a:t>
            </a:r>
            <a:r>
              <a:rPr lang="en-US" dirty="0" err="1">
                <a:solidFill>
                  <a:srgbClr val="000000"/>
                </a:solidFill>
              </a:rPr>
              <a:t>av</a:t>
            </a:r>
            <a:r>
              <a:rPr lang="en-US" dirty="0">
                <a:solidFill>
                  <a:srgbClr val="000000"/>
                </a:solidFill>
              </a:rPr>
              <a:t> </a:t>
            </a:r>
            <a:r>
              <a:rPr lang="en-US" dirty="0" err="1">
                <a:solidFill>
                  <a:srgbClr val="000000"/>
                </a:solidFill>
              </a:rPr>
              <a:t>alle</a:t>
            </a:r>
            <a:r>
              <a:rPr lang="en-US" dirty="0">
                <a:solidFill>
                  <a:srgbClr val="000000"/>
                </a:solidFill>
              </a:rPr>
              <a:t> </a:t>
            </a:r>
            <a:r>
              <a:rPr lang="en-US" dirty="0" err="1">
                <a:solidFill>
                  <a:srgbClr val="000000"/>
                </a:solidFill>
              </a:rPr>
              <a:t>dødsulykkene</a:t>
            </a:r>
            <a:r>
              <a:rPr lang="en-US" dirty="0">
                <a:solidFill>
                  <a:srgbClr val="000000"/>
                </a:solidFill>
              </a:rPr>
              <a:t> I </a:t>
            </a:r>
            <a:r>
              <a:rPr lang="en-US" dirty="0" err="1">
                <a:solidFill>
                  <a:srgbClr val="000000"/>
                </a:solidFill>
              </a:rPr>
              <a:t>trafikken</a:t>
            </a:r>
            <a:r>
              <a:rPr lang="en-US" dirty="0">
                <a:solidFill>
                  <a:srgbClr val="000000"/>
                </a:solidFill>
              </a:rPr>
              <a:t> </a:t>
            </a:r>
            <a:r>
              <a:rPr lang="en-US" dirty="0" err="1">
                <a:solidFill>
                  <a:srgbClr val="000000"/>
                </a:solidFill>
              </a:rPr>
              <a:t>skyldes</a:t>
            </a:r>
            <a:r>
              <a:rPr lang="en-US" dirty="0">
                <a:solidFill>
                  <a:srgbClr val="000000"/>
                </a:solidFill>
              </a:rPr>
              <a:t> </a:t>
            </a:r>
            <a:r>
              <a:rPr lang="en-US" dirty="0" err="1">
                <a:solidFill>
                  <a:srgbClr val="000000"/>
                </a:solidFill>
              </a:rPr>
              <a:t>manglende</a:t>
            </a:r>
            <a:r>
              <a:rPr lang="en-US" dirty="0">
                <a:solidFill>
                  <a:srgbClr val="000000"/>
                </a:solidFill>
              </a:rPr>
              <a:t> </a:t>
            </a:r>
            <a:r>
              <a:rPr lang="en-US" dirty="0" err="1">
                <a:solidFill>
                  <a:srgbClr val="000000"/>
                </a:solidFill>
              </a:rPr>
              <a:t>førerdyktighet</a:t>
            </a:r>
            <a:endParaRPr lang="en-US" dirty="0">
              <a:solidFill>
                <a:srgbClr val="000000"/>
              </a:solidFill>
            </a:endParaRPr>
          </a:p>
          <a:p>
            <a:r>
              <a:rPr lang="en-US" sz="800" dirty="0"/>
              <a:t>(I 8 </a:t>
            </a:r>
            <a:r>
              <a:rPr lang="en-US" sz="800" dirty="0" err="1"/>
              <a:t>av</a:t>
            </a:r>
            <a:r>
              <a:rPr lang="en-US" sz="800" dirty="0"/>
              <a:t> 10 </a:t>
            </a:r>
            <a:r>
              <a:rPr lang="en-US" sz="800" dirty="0" err="1"/>
              <a:t>av</a:t>
            </a:r>
            <a:r>
              <a:rPr lang="en-US" sz="800" dirty="0"/>
              <a:t> </a:t>
            </a:r>
            <a:r>
              <a:rPr lang="en-US" sz="800" dirty="0" err="1"/>
              <a:t>disse</a:t>
            </a:r>
            <a:r>
              <a:rPr lang="en-US" sz="800" dirty="0"/>
              <a:t> </a:t>
            </a:r>
            <a:r>
              <a:rPr lang="en-US" sz="800" dirty="0" err="1"/>
              <a:t>ulykkene</a:t>
            </a:r>
            <a:r>
              <a:rPr lang="en-US" sz="800" dirty="0"/>
              <a:t> </a:t>
            </a:r>
            <a:r>
              <a:rPr lang="en-US" sz="800" dirty="0" err="1"/>
              <a:t>har</a:t>
            </a:r>
            <a:r>
              <a:rPr lang="en-US" sz="800" dirty="0"/>
              <a:t> </a:t>
            </a:r>
            <a:r>
              <a:rPr lang="en-US" sz="800" dirty="0" err="1"/>
              <a:t>manglende</a:t>
            </a:r>
            <a:r>
              <a:rPr lang="en-US" sz="800" dirty="0"/>
              <a:t> </a:t>
            </a:r>
            <a:r>
              <a:rPr lang="en-US" sz="800" dirty="0" err="1"/>
              <a:t>dyktighet</a:t>
            </a:r>
            <a:r>
              <a:rPr lang="en-US" sz="800" dirty="0"/>
              <a:t> </a:t>
            </a:r>
            <a:r>
              <a:rPr lang="en-US" sz="800" dirty="0" err="1"/>
              <a:t>vært</a:t>
            </a:r>
            <a:r>
              <a:rPr lang="en-US" sz="800" dirty="0"/>
              <a:t> </a:t>
            </a:r>
            <a:r>
              <a:rPr lang="en-US" sz="800" dirty="0" err="1"/>
              <a:t>vurdert</a:t>
            </a:r>
            <a:r>
              <a:rPr lang="en-US" sz="800" dirty="0"/>
              <a:t> </a:t>
            </a:r>
            <a:r>
              <a:rPr lang="en-US" sz="800" dirty="0" err="1"/>
              <a:t>som</a:t>
            </a:r>
            <a:r>
              <a:rPr lang="en-US" sz="800" dirty="0"/>
              <a:t> </a:t>
            </a:r>
            <a:r>
              <a:rPr lang="en-US" sz="800" dirty="0" err="1"/>
              <a:t>avgjørende</a:t>
            </a:r>
            <a:r>
              <a:rPr lang="en-US" sz="800" dirty="0"/>
              <a:t> </a:t>
            </a:r>
            <a:r>
              <a:rPr lang="en-US" sz="800" dirty="0" err="1"/>
              <a:t>eller</a:t>
            </a:r>
            <a:r>
              <a:rPr lang="en-US" sz="800" dirty="0"/>
              <a:t> </a:t>
            </a:r>
            <a:r>
              <a:rPr lang="en-US" sz="800" dirty="0" err="1"/>
              <a:t>i</a:t>
            </a:r>
            <a:r>
              <a:rPr lang="en-US" sz="800" dirty="0"/>
              <a:t> </a:t>
            </a:r>
            <a:r>
              <a:rPr lang="en-US" sz="800" dirty="0" err="1"/>
              <a:t>stor</a:t>
            </a:r>
            <a:r>
              <a:rPr lang="en-US" sz="800" dirty="0"/>
              <a:t> grad </a:t>
            </a:r>
            <a:r>
              <a:rPr lang="en-US" sz="800" dirty="0" err="1"/>
              <a:t>medvirkende</a:t>
            </a:r>
            <a:r>
              <a:rPr lang="en-US" sz="800" dirty="0"/>
              <a:t> </a:t>
            </a:r>
            <a:r>
              <a:rPr lang="en-US" sz="800" dirty="0" err="1"/>
              <a:t>til</a:t>
            </a:r>
            <a:r>
              <a:rPr lang="en-US" sz="800" dirty="0"/>
              <a:t> at </a:t>
            </a:r>
            <a:r>
              <a:rPr lang="en-US" sz="800" dirty="0" err="1"/>
              <a:t>ulykken</a:t>
            </a:r>
            <a:r>
              <a:rPr lang="en-US" sz="800" dirty="0"/>
              <a:t> </a:t>
            </a:r>
            <a:r>
              <a:rPr lang="en-US" sz="800" dirty="0" err="1"/>
              <a:t>inntraff</a:t>
            </a:r>
            <a:r>
              <a:rPr lang="en-US" sz="800" dirty="0"/>
              <a:t>).</a:t>
            </a:r>
          </a:p>
          <a:p>
            <a:endParaRPr lang="en-US" dirty="0"/>
          </a:p>
          <a:p>
            <a:r>
              <a:rPr lang="en-US" dirty="0" err="1"/>
              <a:t>Forhold</a:t>
            </a:r>
            <a:r>
              <a:rPr lang="en-US" dirty="0"/>
              <a:t> </a:t>
            </a:r>
            <a:r>
              <a:rPr lang="en-US" dirty="0" err="1"/>
              <a:t>ved</a:t>
            </a:r>
            <a:r>
              <a:rPr lang="en-US" dirty="0"/>
              <a:t> </a:t>
            </a:r>
            <a:r>
              <a:rPr lang="en-US" dirty="0" err="1"/>
              <a:t>vegen</a:t>
            </a:r>
            <a:r>
              <a:rPr lang="en-US" dirty="0"/>
              <a:t> </a:t>
            </a:r>
            <a:r>
              <a:rPr lang="en-US" dirty="0" err="1"/>
              <a:t>og</a:t>
            </a:r>
            <a:r>
              <a:rPr lang="en-US" dirty="0"/>
              <a:t> </a:t>
            </a:r>
            <a:r>
              <a:rPr lang="en-US" dirty="0" err="1"/>
              <a:t>vegmiljøet</a:t>
            </a:r>
            <a:r>
              <a:rPr lang="en-US" dirty="0"/>
              <a:t> </a:t>
            </a:r>
            <a:r>
              <a:rPr lang="en-US" dirty="0" err="1"/>
              <a:t>har</a:t>
            </a:r>
            <a:r>
              <a:rPr lang="en-US" dirty="0"/>
              <a:t> </a:t>
            </a:r>
            <a:r>
              <a:rPr lang="en-US" dirty="0" err="1"/>
              <a:t>vært</a:t>
            </a:r>
            <a:r>
              <a:rPr lang="en-US" dirty="0"/>
              <a:t> </a:t>
            </a:r>
            <a:r>
              <a:rPr lang="en-US" dirty="0" err="1"/>
              <a:t>medvirkende</a:t>
            </a:r>
            <a:r>
              <a:rPr lang="en-US" dirty="0"/>
              <a:t> </a:t>
            </a:r>
            <a:r>
              <a:rPr lang="en-US" dirty="0" err="1"/>
              <a:t>faktor</a:t>
            </a:r>
            <a:r>
              <a:rPr lang="en-US" dirty="0"/>
              <a:t> </a:t>
            </a:r>
            <a:r>
              <a:rPr lang="en-US" dirty="0" err="1"/>
              <a:t>i</a:t>
            </a:r>
            <a:r>
              <a:rPr lang="en-US" dirty="0"/>
              <a:t> 33 </a:t>
            </a:r>
            <a:r>
              <a:rPr lang="en-US" dirty="0" err="1"/>
              <a:t>prosent</a:t>
            </a:r>
            <a:r>
              <a:rPr lang="en-US" dirty="0"/>
              <a:t> </a:t>
            </a:r>
            <a:r>
              <a:rPr lang="en-US" dirty="0" err="1"/>
              <a:t>av</a:t>
            </a:r>
            <a:r>
              <a:rPr lang="en-US" dirty="0"/>
              <a:t> </a:t>
            </a:r>
            <a:r>
              <a:rPr lang="en-US" dirty="0" err="1"/>
              <a:t>alle</a:t>
            </a:r>
            <a:r>
              <a:rPr lang="en-US" dirty="0"/>
              <a:t> </a:t>
            </a:r>
            <a:r>
              <a:rPr lang="en-US" dirty="0" err="1"/>
              <a:t>dødsulykkene</a:t>
            </a:r>
            <a:r>
              <a:rPr lang="en-US" dirty="0"/>
              <a:t>.</a:t>
            </a:r>
          </a:p>
          <a:p>
            <a:endParaRPr lang="en-US" dirty="0"/>
          </a:p>
          <a:p>
            <a:r>
              <a:rPr lang="en-US" dirty="0"/>
              <a:t>34 </a:t>
            </a:r>
            <a:r>
              <a:rPr lang="en-US" dirty="0" err="1"/>
              <a:t>prosent</a:t>
            </a:r>
            <a:r>
              <a:rPr lang="en-US" dirty="0"/>
              <a:t> </a:t>
            </a:r>
            <a:r>
              <a:rPr lang="en-US" dirty="0" err="1"/>
              <a:t>har</a:t>
            </a:r>
            <a:r>
              <a:rPr lang="en-US" dirty="0"/>
              <a:t> </a:t>
            </a:r>
            <a:r>
              <a:rPr lang="en-US" dirty="0" err="1"/>
              <a:t>kjøretøyet</a:t>
            </a:r>
            <a:r>
              <a:rPr lang="en-US" dirty="0"/>
              <a:t> </a:t>
            </a:r>
            <a:r>
              <a:rPr lang="en-US" dirty="0" err="1"/>
              <a:t>hatt</a:t>
            </a:r>
            <a:r>
              <a:rPr lang="en-US" dirty="0"/>
              <a:t> </a:t>
            </a:r>
            <a:r>
              <a:rPr lang="en-US" dirty="0" err="1"/>
              <a:t>feil</a:t>
            </a:r>
            <a:r>
              <a:rPr lang="en-US" dirty="0"/>
              <a:t> </a:t>
            </a:r>
            <a:r>
              <a:rPr lang="en-US" dirty="0" err="1"/>
              <a:t>og</a:t>
            </a:r>
            <a:r>
              <a:rPr lang="en-US" dirty="0"/>
              <a:t> </a:t>
            </a:r>
            <a:r>
              <a:rPr lang="en-US" dirty="0" err="1"/>
              <a:t>mangler</a:t>
            </a:r>
            <a:r>
              <a:rPr lang="en-US" dirty="0"/>
              <a:t> </a:t>
            </a:r>
            <a:r>
              <a:rPr lang="en-US" dirty="0" err="1"/>
              <a:t>som</a:t>
            </a:r>
            <a:r>
              <a:rPr lang="en-US" dirty="0"/>
              <a:t> </a:t>
            </a:r>
            <a:r>
              <a:rPr lang="en-US" dirty="0" err="1"/>
              <a:t>sannsynligvis</a:t>
            </a:r>
            <a:r>
              <a:rPr lang="en-US" dirty="0"/>
              <a:t> </a:t>
            </a:r>
            <a:r>
              <a:rPr lang="en-US" dirty="0" err="1"/>
              <a:t>har</a:t>
            </a:r>
            <a:r>
              <a:rPr lang="en-US" dirty="0"/>
              <a:t> </a:t>
            </a:r>
            <a:r>
              <a:rPr lang="en-US" dirty="0" err="1"/>
              <a:t>medvirket</a:t>
            </a:r>
            <a:r>
              <a:rPr lang="en-US" dirty="0"/>
              <a:t> </a:t>
            </a:r>
            <a:r>
              <a:rPr lang="en-US" dirty="0" err="1"/>
              <a:t>til</a:t>
            </a:r>
            <a:r>
              <a:rPr lang="en-US" dirty="0"/>
              <a:t> </a:t>
            </a:r>
            <a:r>
              <a:rPr lang="en-US" dirty="0" err="1"/>
              <a:t>ulykken</a:t>
            </a:r>
            <a:r>
              <a:rPr lang="en-US" dirty="0"/>
              <a:t> </a:t>
            </a:r>
            <a:r>
              <a:rPr lang="en-US" dirty="0" err="1"/>
              <a:t>og</a:t>
            </a:r>
            <a:r>
              <a:rPr lang="en-US" dirty="0"/>
              <a:t> </a:t>
            </a:r>
            <a:r>
              <a:rPr lang="en-US" dirty="0" err="1"/>
              <a:t>utfallet</a:t>
            </a:r>
            <a:r>
              <a:rPr lang="en-US" dirty="0"/>
              <a:t>. </a:t>
            </a:r>
          </a:p>
          <a:p>
            <a:r>
              <a:rPr lang="en-US" sz="800" dirty="0" err="1"/>
              <a:t>Dårlige</a:t>
            </a:r>
            <a:r>
              <a:rPr lang="en-US" sz="800" dirty="0"/>
              <a:t> </a:t>
            </a:r>
            <a:r>
              <a:rPr lang="en-US" sz="800" dirty="0" err="1"/>
              <a:t>dekk</a:t>
            </a:r>
            <a:r>
              <a:rPr lang="en-US" sz="800" dirty="0"/>
              <a:t> </a:t>
            </a:r>
            <a:r>
              <a:rPr lang="en-US" sz="800" dirty="0" err="1"/>
              <a:t>og</a:t>
            </a:r>
            <a:r>
              <a:rPr lang="en-US" sz="800" dirty="0"/>
              <a:t> </a:t>
            </a:r>
            <a:r>
              <a:rPr lang="en-US" sz="800" dirty="0" err="1"/>
              <a:t>bremser</a:t>
            </a:r>
            <a:r>
              <a:rPr lang="en-US" sz="800" dirty="0"/>
              <a:t> </a:t>
            </a:r>
            <a:r>
              <a:rPr lang="en-US" sz="800" dirty="0" err="1"/>
              <a:t>går</a:t>
            </a:r>
            <a:r>
              <a:rPr lang="en-US" sz="800" dirty="0"/>
              <a:t> </a:t>
            </a:r>
            <a:r>
              <a:rPr lang="en-US" sz="800" dirty="0" err="1"/>
              <a:t>igjen</a:t>
            </a:r>
            <a:r>
              <a:rPr lang="en-US" sz="800" dirty="0"/>
              <a:t>.</a:t>
            </a:r>
          </a:p>
          <a:p>
            <a:endParaRPr lang="en-US" dirty="0"/>
          </a:p>
          <a:p>
            <a:r>
              <a:rPr lang="en-US" dirty="0"/>
              <a:t>25 </a:t>
            </a:r>
            <a:r>
              <a:rPr lang="en-US" dirty="0" err="1"/>
              <a:t>prosent</a:t>
            </a:r>
            <a:r>
              <a:rPr lang="en-US" dirty="0"/>
              <a:t> </a:t>
            </a:r>
            <a:r>
              <a:rPr lang="en-US" dirty="0" err="1"/>
              <a:t>av</a:t>
            </a:r>
            <a:r>
              <a:rPr lang="en-US" dirty="0"/>
              <a:t> </a:t>
            </a:r>
            <a:r>
              <a:rPr lang="en-US" dirty="0" err="1"/>
              <a:t>omkomne</a:t>
            </a:r>
            <a:r>
              <a:rPr lang="en-US" dirty="0"/>
              <a:t> </a:t>
            </a:r>
            <a:r>
              <a:rPr lang="en-US" dirty="0" err="1"/>
              <a:t>i</a:t>
            </a:r>
            <a:r>
              <a:rPr lang="en-US" dirty="0"/>
              <a:t> </a:t>
            </a:r>
            <a:r>
              <a:rPr lang="en-US" dirty="0" err="1"/>
              <a:t>bil</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bilbelte</a:t>
            </a:r>
            <a:r>
              <a:rPr lang="en-US" dirty="0"/>
              <a:t>. </a:t>
            </a:r>
          </a:p>
          <a:p>
            <a:r>
              <a:rPr lang="en-US" sz="800" dirty="0" err="1"/>
              <a:t>Dette</a:t>
            </a:r>
            <a:r>
              <a:rPr lang="en-US" sz="800" dirty="0"/>
              <a:t> </a:t>
            </a:r>
            <a:r>
              <a:rPr lang="en-US" sz="800" dirty="0" err="1"/>
              <a:t>er</a:t>
            </a:r>
            <a:r>
              <a:rPr lang="en-US" sz="800" dirty="0"/>
              <a:t> en solid </a:t>
            </a:r>
            <a:r>
              <a:rPr lang="en-US" sz="800" dirty="0" err="1"/>
              <a:t>nedgang</a:t>
            </a:r>
            <a:r>
              <a:rPr lang="en-US" sz="800" dirty="0"/>
              <a:t> </a:t>
            </a:r>
            <a:r>
              <a:rPr lang="en-US" sz="800" dirty="0" err="1"/>
              <a:t>fra</a:t>
            </a:r>
            <a:r>
              <a:rPr lang="en-US" sz="800" dirty="0"/>
              <a:t> </a:t>
            </a:r>
            <a:r>
              <a:rPr lang="en-US" sz="800" dirty="0" err="1"/>
              <a:t>tidligere</a:t>
            </a:r>
            <a:r>
              <a:rPr lang="en-US" sz="800" dirty="0"/>
              <a:t> </a:t>
            </a:r>
            <a:r>
              <a:rPr lang="en-US" sz="800" dirty="0" err="1"/>
              <a:t>år</a:t>
            </a:r>
            <a:r>
              <a:rPr lang="en-US" sz="800" dirty="0"/>
              <a:t>. </a:t>
            </a:r>
            <a:r>
              <a:rPr lang="en-US" sz="800" dirty="0" err="1"/>
              <a:t>Samlet</a:t>
            </a:r>
            <a:r>
              <a:rPr lang="en-US" sz="800" dirty="0"/>
              <a:t> for </a:t>
            </a:r>
            <a:r>
              <a:rPr lang="en-US" sz="800" dirty="0" err="1"/>
              <a:t>hele</a:t>
            </a:r>
            <a:r>
              <a:rPr lang="en-US" sz="800" dirty="0"/>
              <a:t> </a:t>
            </a:r>
            <a:r>
              <a:rPr lang="en-US" sz="800" dirty="0" err="1"/>
              <a:t>perioden</a:t>
            </a:r>
            <a:r>
              <a:rPr lang="en-US" sz="800" dirty="0"/>
              <a:t> 2005-16 </a:t>
            </a:r>
            <a:r>
              <a:rPr lang="en-US" sz="800" dirty="0" err="1"/>
              <a:t>er</a:t>
            </a:r>
            <a:r>
              <a:rPr lang="en-US" sz="800" dirty="0"/>
              <a:t> </a:t>
            </a:r>
            <a:r>
              <a:rPr lang="en-US" sz="800" dirty="0" err="1"/>
              <a:t>andelen</a:t>
            </a:r>
            <a:r>
              <a:rPr lang="en-US" sz="800" dirty="0"/>
              <a:t> 40 </a:t>
            </a:r>
            <a:r>
              <a:rPr lang="en-US" sz="800" dirty="0" err="1"/>
              <a:t>prosent</a:t>
            </a:r>
            <a:r>
              <a:rPr lang="en-US" sz="800" dirty="0"/>
              <a:t>.</a:t>
            </a:r>
          </a:p>
          <a:p>
            <a:endParaRPr lang="en-US" dirty="0"/>
          </a:p>
          <a:p>
            <a:r>
              <a:rPr lang="en-US" dirty="0" err="1"/>
              <a:t>Seks</a:t>
            </a:r>
            <a:r>
              <a:rPr lang="en-US" dirty="0"/>
              <a:t> </a:t>
            </a:r>
            <a:r>
              <a:rPr lang="en-US" dirty="0" err="1"/>
              <a:t>av</a:t>
            </a:r>
            <a:r>
              <a:rPr lang="en-US" dirty="0"/>
              <a:t> 22 </a:t>
            </a:r>
            <a:r>
              <a:rPr lang="en-US" dirty="0" err="1"/>
              <a:t>omkomne</a:t>
            </a:r>
            <a:r>
              <a:rPr lang="en-US" dirty="0"/>
              <a:t> </a:t>
            </a:r>
            <a:r>
              <a:rPr lang="en-US" dirty="0" err="1"/>
              <a:t>på</a:t>
            </a:r>
            <a:r>
              <a:rPr lang="en-US" dirty="0"/>
              <a:t> </a:t>
            </a:r>
            <a:r>
              <a:rPr lang="en-US" dirty="0" err="1"/>
              <a:t>motorsykkel</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hjelm</a:t>
            </a:r>
            <a:r>
              <a:rPr lang="en-US" dirty="0"/>
              <a:t> </a:t>
            </a:r>
            <a:r>
              <a:rPr lang="en-US" dirty="0" err="1"/>
              <a:t>eller</a:t>
            </a:r>
            <a:r>
              <a:rPr lang="en-US" dirty="0"/>
              <a:t> </a:t>
            </a:r>
            <a:r>
              <a:rPr lang="en-US" dirty="0" err="1"/>
              <a:t>brukte</a:t>
            </a:r>
            <a:r>
              <a:rPr lang="en-US" dirty="0"/>
              <a:t> </a:t>
            </a:r>
            <a:r>
              <a:rPr lang="en-US" dirty="0" err="1"/>
              <a:t>hjelmen</a:t>
            </a:r>
            <a:r>
              <a:rPr lang="en-US" dirty="0"/>
              <a:t> </a:t>
            </a:r>
            <a:r>
              <a:rPr lang="en-US" dirty="0" err="1"/>
              <a:t>feil</a:t>
            </a:r>
            <a:r>
              <a:rPr lang="en-US" dirty="0"/>
              <a:t>. </a:t>
            </a:r>
          </a:p>
          <a:p>
            <a:endParaRPr lang="en-US" dirty="0"/>
          </a:p>
          <a:p>
            <a:r>
              <a:rPr lang="en-US" dirty="0"/>
              <a:t>Fem </a:t>
            </a:r>
            <a:r>
              <a:rPr lang="en-US" dirty="0" err="1"/>
              <a:t>av</a:t>
            </a:r>
            <a:r>
              <a:rPr lang="en-US" dirty="0"/>
              <a:t> 12 </a:t>
            </a:r>
            <a:r>
              <a:rPr lang="en-US" dirty="0" err="1"/>
              <a:t>omkomne</a:t>
            </a:r>
            <a:r>
              <a:rPr lang="en-US" dirty="0"/>
              <a:t> </a:t>
            </a:r>
            <a:r>
              <a:rPr lang="en-US" dirty="0" err="1"/>
              <a:t>syklister</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hjelm</a:t>
            </a:r>
            <a:r>
              <a:rPr lang="en-US" dirty="0"/>
              <a:t>.</a:t>
            </a:r>
          </a:p>
        </p:txBody>
      </p:sp>
    </p:spTree>
    <p:extLst>
      <p:ext uri="{BB962C8B-B14F-4D97-AF65-F5344CB8AC3E}">
        <p14:creationId xmlns:p14="http://schemas.microsoft.com/office/powerpoint/2010/main" val="371479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114D99B-786E-C944-A9B0-AF457ED92A01}" type="slidenum">
              <a:rPr lang="nb-NO" smtClean="0"/>
              <a:t>10</a:t>
            </a:fld>
            <a:endParaRPr lang="nb-NO"/>
          </a:p>
        </p:txBody>
      </p:sp>
      <p:sp>
        <p:nvSpPr>
          <p:cNvPr id="5" name="Notes Placeholder 4"/>
          <p:cNvSpPr txBox="1">
            <a:spLocks noGrp="1"/>
          </p:cNvSpPr>
          <p:nvPr>
            <p:ph type="body" idx="1"/>
          </p:nvPr>
        </p:nvSpPr>
        <p:spPr>
          <a:xfrm>
            <a:off x="679451" y="4776788"/>
            <a:ext cx="5438775" cy="3539430"/>
          </a:xfrm>
          <a:prstGeom prst="rect">
            <a:avLst/>
          </a:prstGeom>
          <a:noFill/>
        </p:spPr>
        <p:txBody>
          <a:bodyPr wrap="square" rtlCol="0">
            <a:spAutoFit/>
          </a:bodyPr>
          <a:lstStyle/>
          <a:p>
            <a:r>
              <a:rPr lang="en-US" dirty="0" err="1">
                <a:solidFill>
                  <a:srgbClr val="000000"/>
                </a:solidFill>
              </a:rPr>
              <a:t>Farten</a:t>
            </a:r>
            <a:r>
              <a:rPr lang="en-US" dirty="0">
                <a:solidFill>
                  <a:srgbClr val="000000"/>
                </a:solidFill>
              </a:rPr>
              <a:t> </a:t>
            </a:r>
            <a:r>
              <a:rPr lang="en-US" dirty="0" err="1">
                <a:solidFill>
                  <a:srgbClr val="000000"/>
                </a:solidFill>
              </a:rPr>
              <a:t>er</a:t>
            </a:r>
            <a:r>
              <a:rPr lang="en-US" dirty="0">
                <a:solidFill>
                  <a:srgbClr val="000000"/>
                </a:solidFill>
              </a:rPr>
              <a:t> </a:t>
            </a:r>
            <a:r>
              <a:rPr lang="en-US" dirty="0" err="1">
                <a:solidFill>
                  <a:srgbClr val="000000"/>
                </a:solidFill>
              </a:rPr>
              <a:t>årsak</a:t>
            </a:r>
            <a:r>
              <a:rPr lang="en-US" dirty="0">
                <a:solidFill>
                  <a:srgbClr val="000000"/>
                </a:solidFill>
              </a:rPr>
              <a:t> </a:t>
            </a:r>
            <a:r>
              <a:rPr lang="en-US" dirty="0" err="1">
                <a:solidFill>
                  <a:srgbClr val="000000"/>
                </a:solidFill>
              </a:rPr>
              <a:t>til</a:t>
            </a:r>
            <a:r>
              <a:rPr lang="en-US" dirty="0">
                <a:solidFill>
                  <a:srgbClr val="000000"/>
                </a:solidFill>
              </a:rPr>
              <a:t> 1 </a:t>
            </a:r>
            <a:r>
              <a:rPr lang="en-US" dirty="0" err="1">
                <a:solidFill>
                  <a:srgbClr val="000000"/>
                </a:solidFill>
              </a:rPr>
              <a:t>av</a:t>
            </a:r>
            <a:r>
              <a:rPr lang="en-US" dirty="0">
                <a:solidFill>
                  <a:srgbClr val="000000"/>
                </a:solidFill>
              </a:rPr>
              <a:t> 3 </a:t>
            </a:r>
            <a:r>
              <a:rPr lang="en-US" dirty="0" err="1">
                <a:solidFill>
                  <a:srgbClr val="000000"/>
                </a:solidFill>
              </a:rPr>
              <a:t>dødsulykker</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norske</a:t>
            </a:r>
            <a:r>
              <a:rPr lang="en-US" dirty="0">
                <a:solidFill>
                  <a:srgbClr val="000000"/>
                </a:solidFill>
              </a:rPr>
              <a:t> </a:t>
            </a:r>
            <a:r>
              <a:rPr lang="en-US" dirty="0" err="1">
                <a:solidFill>
                  <a:srgbClr val="000000"/>
                </a:solidFill>
              </a:rPr>
              <a:t>veger</a:t>
            </a:r>
            <a:endParaRPr lang="en-US" dirty="0">
              <a:solidFill>
                <a:srgbClr val="000000"/>
              </a:solidFill>
            </a:endParaRPr>
          </a:p>
          <a:p>
            <a:endParaRPr lang="en-US" dirty="0"/>
          </a:p>
          <a:p>
            <a:r>
              <a:rPr lang="en-US" dirty="0">
                <a:solidFill>
                  <a:srgbClr val="000000"/>
                </a:solidFill>
              </a:rPr>
              <a:t>50 % </a:t>
            </a:r>
            <a:r>
              <a:rPr lang="en-US" dirty="0" err="1">
                <a:solidFill>
                  <a:srgbClr val="000000"/>
                </a:solidFill>
              </a:rPr>
              <a:t>av</a:t>
            </a:r>
            <a:r>
              <a:rPr lang="en-US" dirty="0">
                <a:solidFill>
                  <a:srgbClr val="000000"/>
                </a:solidFill>
              </a:rPr>
              <a:t> </a:t>
            </a:r>
            <a:r>
              <a:rPr lang="en-US" dirty="0" err="1">
                <a:solidFill>
                  <a:srgbClr val="000000"/>
                </a:solidFill>
              </a:rPr>
              <a:t>alle</a:t>
            </a:r>
            <a:r>
              <a:rPr lang="en-US" dirty="0">
                <a:solidFill>
                  <a:srgbClr val="000000"/>
                </a:solidFill>
              </a:rPr>
              <a:t> </a:t>
            </a:r>
            <a:r>
              <a:rPr lang="en-US" dirty="0" err="1">
                <a:solidFill>
                  <a:srgbClr val="000000"/>
                </a:solidFill>
              </a:rPr>
              <a:t>dødsulykkene</a:t>
            </a:r>
            <a:r>
              <a:rPr lang="en-US" dirty="0">
                <a:solidFill>
                  <a:srgbClr val="000000"/>
                </a:solidFill>
              </a:rPr>
              <a:t> I </a:t>
            </a:r>
            <a:r>
              <a:rPr lang="en-US" dirty="0" err="1">
                <a:solidFill>
                  <a:srgbClr val="000000"/>
                </a:solidFill>
              </a:rPr>
              <a:t>trafikken</a:t>
            </a:r>
            <a:r>
              <a:rPr lang="en-US" dirty="0">
                <a:solidFill>
                  <a:srgbClr val="000000"/>
                </a:solidFill>
              </a:rPr>
              <a:t> </a:t>
            </a:r>
            <a:r>
              <a:rPr lang="en-US" dirty="0" err="1">
                <a:solidFill>
                  <a:srgbClr val="000000"/>
                </a:solidFill>
              </a:rPr>
              <a:t>skyldes</a:t>
            </a:r>
            <a:r>
              <a:rPr lang="en-US" dirty="0">
                <a:solidFill>
                  <a:srgbClr val="000000"/>
                </a:solidFill>
              </a:rPr>
              <a:t> </a:t>
            </a:r>
            <a:r>
              <a:rPr lang="en-US" dirty="0" err="1">
                <a:solidFill>
                  <a:srgbClr val="000000"/>
                </a:solidFill>
              </a:rPr>
              <a:t>manglende</a:t>
            </a:r>
            <a:r>
              <a:rPr lang="en-US" dirty="0">
                <a:solidFill>
                  <a:srgbClr val="000000"/>
                </a:solidFill>
              </a:rPr>
              <a:t> </a:t>
            </a:r>
            <a:r>
              <a:rPr lang="en-US" dirty="0" err="1">
                <a:solidFill>
                  <a:srgbClr val="000000"/>
                </a:solidFill>
              </a:rPr>
              <a:t>førerdyktighet</a:t>
            </a:r>
            <a:endParaRPr lang="en-US" dirty="0">
              <a:solidFill>
                <a:srgbClr val="000000"/>
              </a:solidFill>
            </a:endParaRPr>
          </a:p>
          <a:p>
            <a:r>
              <a:rPr lang="en-US" sz="800" dirty="0"/>
              <a:t>(I 8 </a:t>
            </a:r>
            <a:r>
              <a:rPr lang="en-US" sz="800" dirty="0" err="1"/>
              <a:t>av</a:t>
            </a:r>
            <a:r>
              <a:rPr lang="en-US" sz="800" dirty="0"/>
              <a:t> 10 </a:t>
            </a:r>
            <a:r>
              <a:rPr lang="en-US" sz="800" dirty="0" err="1"/>
              <a:t>av</a:t>
            </a:r>
            <a:r>
              <a:rPr lang="en-US" sz="800" dirty="0"/>
              <a:t> </a:t>
            </a:r>
            <a:r>
              <a:rPr lang="en-US" sz="800" dirty="0" err="1"/>
              <a:t>disse</a:t>
            </a:r>
            <a:r>
              <a:rPr lang="en-US" sz="800" dirty="0"/>
              <a:t> </a:t>
            </a:r>
            <a:r>
              <a:rPr lang="en-US" sz="800" dirty="0" err="1"/>
              <a:t>ulykkene</a:t>
            </a:r>
            <a:r>
              <a:rPr lang="en-US" sz="800" dirty="0"/>
              <a:t> </a:t>
            </a:r>
            <a:r>
              <a:rPr lang="en-US" sz="800" dirty="0" err="1"/>
              <a:t>har</a:t>
            </a:r>
            <a:r>
              <a:rPr lang="en-US" sz="800" dirty="0"/>
              <a:t> </a:t>
            </a:r>
            <a:r>
              <a:rPr lang="en-US" sz="800" dirty="0" err="1"/>
              <a:t>manglende</a:t>
            </a:r>
            <a:r>
              <a:rPr lang="en-US" sz="800" dirty="0"/>
              <a:t> </a:t>
            </a:r>
            <a:r>
              <a:rPr lang="en-US" sz="800" dirty="0" err="1"/>
              <a:t>dyktighet</a:t>
            </a:r>
            <a:r>
              <a:rPr lang="en-US" sz="800" dirty="0"/>
              <a:t> </a:t>
            </a:r>
            <a:r>
              <a:rPr lang="en-US" sz="800" dirty="0" err="1"/>
              <a:t>vært</a:t>
            </a:r>
            <a:r>
              <a:rPr lang="en-US" sz="800" dirty="0"/>
              <a:t> </a:t>
            </a:r>
            <a:r>
              <a:rPr lang="en-US" sz="800" dirty="0" err="1"/>
              <a:t>vurdert</a:t>
            </a:r>
            <a:r>
              <a:rPr lang="en-US" sz="800" dirty="0"/>
              <a:t> </a:t>
            </a:r>
            <a:r>
              <a:rPr lang="en-US" sz="800" dirty="0" err="1"/>
              <a:t>som</a:t>
            </a:r>
            <a:r>
              <a:rPr lang="en-US" sz="800" dirty="0"/>
              <a:t> </a:t>
            </a:r>
            <a:r>
              <a:rPr lang="en-US" sz="800" dirty="0" err="1"/>
              <a:t>avgjørende</a:t>
            </a:r>
            <a:r>
              <a:rPr lang="en-US" sz="800" dirty="0"/>
              <a:t> </a:t>
            </a:r>
            <a:r>
              <a:rPr lang="en-US" sz="800" dirty="0" err="1"/>
              <a:t>eller</a:t>
            </a:r>
            <a:r>
              <a:rPr lang="en-US" sz="800" dirty="0"/>
              <a:t> </a:t>
            </a:r>
            <a:r>
              <a:rPr lang="en-US" sz="800" dirty="0" err="1"/>
              <a:t>i</a:t>
            </a:r>
            <a:r>
              <a:rPr lang="en-US" sz="800" dirty="0"/>
              <a:t> </a:t>
            </a:r>
            <a:r>
              <a:rPr lang="en-US" sz="800" dirty="0" err="1"/>
              <a:t>stor</a:t>
            </a:r>
            <a:r>
              <a:rPr lang="en-US" sz="800" dirty="0"/>
              <a:t> grad </a:t>
            </a:r>
            <a:r>
              <a:rPr lang="en-US" sz="800" dirty="0" err="1"/>
              <a:t>medvirkende</a:t>
            </a:r>
            <a:r>
              <a:rPr lang="en-US" sz="800" dirty="0"/>
              <a:t> </a:t>
            </a:r>
            <a:r>
              <a:rPr lang="en-US" sz="800" dirty="0" err="1"/>
              <a:t>til</a:t>
            </a:r>
            <a:r>
              <a:rPr lang="en-US" sz="800" dirty="0"/>
              <a:t> at </a:t>
            </a:r>
            <a:r>
              <a:rPr lang="en-US" sz="800" dirty="0" err="1"/>
              <a:t>ulykken</a:t>
            </a:r>
            <a:r>
              <a:rPr lang="en-US" sz="800" dirty="0"/>
              <a:t> </a:t>
            </a:r>
            <a:r>
              <a:rPr lang="en-US" sz="800" dirty="0" err="1"/>
              <a:t>inntraff</a:t>
            </a:r>
            <a:r>
              <a:rPr lang="en-US" sz="800" dirty="0"/>
              <a:t>).</a:t>
            </a:r>
          </a:p>
          <a:p>
            <a:endParaRPr lang="en-US" dirty="0"/>
          </a:p>
          <a:p>
            <a:r>
              <a:rPr lang="en-US" dirty="0" err="1"/>
              <a:t>Forhold</a:t>
            </a:r>
            <a:r>
              <a:rPr lang="en-US" dirty="0"/>
              <a:t> </a:t>
            </a:r>
            <a:r>
              <a:rPr lang="en-US" dirty="0" err="1"/>
              <a:t>ved</a:t>
            </a:r>
            <a:r>
              <a:rPr lang="en-US" dirty="0"/>
              <a:t> </a:t>
            </a:r>
            <a:r>
              <a:rPr lang="en-US" dirty="0" err="1"/>
              <a:t>vegen</a:t>
            </a:r>
            <a:r>
              <a:rPr lang="en-US" dirty="0"/>
              <a:t> </a:t>
            </a:r>
            <a:r>
              <a:rPr lang="en-US" dirty="0" err="1"/>
              <a:t>og</a:t>
            </a:r>
            <a:r>
              <a:rPr lang="en-US" dirty="0"/>
              <a:t> </a:t>
            </a:r>
            <a:r>
              <a:rPr lang="en-US" dirty="0" err="1"/>
              <a:t>vegmiljøet</a:t>
            </a:r>
            <a:r>
              <a:rPr lang="en-US" dirty="0"/>
              <a:t> </a:t>
            </a:r>
            <a:r>
              <a:rPr lang="en-US" dirty="0" err="1"/>
              <a:t>har</a:t>
            </a:r>
            <a:r>
              <a:rPr lang="en-US" dirty="0"/>
              <a:t> </a:t>
            </a:r>
            <a:r>
              <a:rPr lang="en-US" dirty="0" err="1"/>
              <a:t>vært</a:t>
            </a:r>
            <a:r>
              <a:rPr lang="en-US" dirty="0"/>
              <a:t> </a:t>
            </a:r>
            <a:r>
              <a:rPr lang="en-US" dirty="0" err="1"/>
              <a:t>medvirkende</a:t>
            </a:r>
            <a:r>
              <a:rPr lang="en-US" dirty="0"/>
              <a:t> </a:t>
            </a:r>
            <a:r>
              <a:rPr lang="en-US" dirty="0" err="1"/>
              <a:t>faktor</a:t>
            </a:r>
            <a:r>
              <a:rPr lang="en-US" dirty="0"/>
              <a:t> </a:t>
            </a:r>
            <a:r>
              <a:rPr lang="en-US" dirty="0" err="1"/>
              <a:t>i</a:t>
            </a:r>
            <a:r>
              <a:rPr lang="en-US" dirty="0"/>
              <a:t> 33 </a:t>
            </a:r>
            <a:r>
              <a:rPr lang="en-US" dirty="0" err="1"/>
              <a:t>prosent</a:t>
            </a:r>
            <a:r>
              <a:rPr lang="en-US" dirty="0"/>
              <a:t> </a:t>
            </a:r>
            <a:r>
              <a:rPr lang="en-US" dirty="0" err="1"/>
              <a:t>av</a:t>
            </a:r>
            <a:r>
              <a:rPr lang="en-US" dirty="0"/>
              <a:t> </a:t>
            </a:r>
            <a:r>
              <a:rPr lang="en-US" dirty="0" err="1"/>
              <a:t>alle</a:t>
            </a:r>
            <a:r>
              <a:rPr lang="en-US" dirty="0"/>
              <a:t> </a:t>
            </a:r>
            <a:r>
              <a:rPr lang="en-US" dirty="0" err="1"/>
              <a:t>dødsulykkene</a:t>
            </a:r>
            <a:r>
              <a:rPr lang="en-US" dirty="0"/>
              <a:t>.</a:t>
            </a:r>
          </a:p>
          <a:p>
            <a:endParaRPr lang="en-US" dirty="0"/>
          </a:p>
          <a:p>
            <a:r>
              <a:rPr lang="en-US" dirty="0"/>
              <a:t>34 </a:t>
            </a:r>
            <a:r>
              <a:rPr lang="en-US" dirty="0" err="1"/>
              <a:t>prosent</a:t>
            </a:r>
            <a:r>
              <a:rPr lang="en-US" dirty="0"/>
              <a:t> </a:t>
            </a:r>
            <a:r>
              <a:rPr lang="en-US" dirty="0" err="1"/>
              <a:t>har</a:t>
            </a:r>
            <a:r>
              <a:rPr lang="en-US" dirty="0"/>
              <a:t> </a:t>
            </a:r>
            <a:r>
              <a:rPr lang="en-US" dirty="0" err="1"/>
              <a:t>kjøretøyet</a:t>
            </a:r>
            <a:r>
              <a:rPr lang="en-US" dirty="0"/>
              <a:t> </a:t>
            </a:r>
            <a:r>
              <a:rPr lang="en-US" dirty="0" err="1"/>
              <a:t>hatt</a:t>
            </a:r>
            <a:r>
              <a:rPr lang="en-US" dirty="0"/>
              <a:t> </a:t>
            </a:r>
            <a:r>
              <a:rPr lang="en-US" dirty="0" err="1"/>
              <a:t>feil</a:t>
            </a:r>
            <a:r>
              <a:rPr lang="en-US" dirty="0"/>
              <a:t> </a:t>
            </a:r>
            <a:r>
              <a:rPr lang="en-US" dirty="0" err="1"/>
              <a:t>og</a:t>
            </a:r>
            <a:r>
              <a:rPr lang="en-US" dirty="0"/>
              <a:t> </a:t>
            </a:r>
            <a:r>
              <a:rPr lang="en-US" dirty="0" err="1"/>
              <a:t>mangler</a:t>
            </a:r>
            <a:r>
              <a:rPr lang="en-US" dirty="0"/>
              <a:t> </a:t>
            </a:r>
            <a:r>
              <a:rPr lang="en-US" dirty="0" err="1"/>
              <a:t>som</a:t>
            </a:r>
            <a:r>
              <a:rPr lang="en-US" dirty="0"/>
              <a:t> </a:t>
            </a:r>
            <a:r>
              <a:rPr lang="en-US" dirty="0" err="1"/>
              <a:t>sannsynligvis</a:t>
            </a:r>
            <a:r>
              <a:rPr lang="en-US" dirty="0"/>
              <a:t> </a:t>
            </a:r>
            <a:r>
              <a:rPr lang="en-US" dirty="0" err="1"/>
              <a:t>har</a:t>
            </a:r>
            <a:r>
              <a:rPr lang="en-US" dirty="0"/>
              <a:t> </a:t>
            </a:r>
            <a:r>
              <a:rPr lang="en-US" dirty="0" err="1"/>
              <a:t>medvirket</a:t>
            </a:r>
            <a:r>
              <a:rPr lang="en-US" dirty="0"/>
              <a:t> </a:t>
            </a:r>
            <a:r>
              <a:rPr lang="en-US" dirty="0" err="1"/>
              <a:t>til</a:t>
            </a:r>
            <a:r>
              <a:rPr lang="en-US" dirty="0"/>
              <a:t> </a:t>
            </a:r>
            <a:r>
              <a:rPr lang="en-US" dirty="0" err="1"/>
              <a:t>ulykken</a:t>
            </a:r>
            <a:r>
              <a:rPr lang="en-US" dirty="0"/>
              <a:t> </a:t>
            </a:r>
            <a:r>
              <a:rPr lang="en-US" dirty="0" err="1"/>
              <a:t>og</a:t>
            </a:r>
            <a:r>
              <a:rPr lang="en-US" dirty="0"/>
              <a:t> </a:t>
            </a:r>
            <a:r>
              <a:rPr lang="en-US" dirty="0" err="1"/>
              <a:t>utfallet</a:t>
            </a:r>
            <a:r>
              <a:rPr lang="en-US" dirty="0"/>
              <a:t>. </a:t>
            </a:r>
          </a:p>
          <a:p>
            <a:r>
              <a:rPr lang="en-US" sz="800" dirty="0" err="1"/>
              <a:t>Dårlige</a:t>
            </a:r>
            <a:r>
              <a:rPr lang="en-US" sz="800" dirty="0"/>
              <a:t> </a:t>
            </a:r>
            <a:r>
              <a:rPr lang="en-US" sz="800" dirty="0" err="1"/>
              <a:t>dekk</a:t>
            </a:r>
            <a:r>
              <a:rPr lang="en-US" sz="800" dirty="0"/>
              <a:t> </a:t>
            </a:r>
            <a:r>
              <a:rPr lang="en-US" sz="800" dirty="0" err="1"/>
              <a:t>og</a:t>
            </a:r>
            <a:r>
              <a:rPr lang="en-US" sz="800" dirty="0"/>
              <a:t> </a:t>
            </a:r>
            <a:r>
              <a:rPr lang="en-US" sz="800" dirty="0" err="1"/>
              <a:t>bremser</a:t>
            </a:r>
            <a:r>
              <a:rPr lang="en-US" sz="800" dirty="0"/>
              <a:t> </a:t>
            </a:r>
            <a:r>
              <a:rPr lang="en-US" sz="800" dirty="0" err="1"/>
              <a:t>går</a:t>
            </a:r>
            <a:r>
              <a:rPr lang="en-US" sz="800" dirty="0"/>
              <a:t> </a:t>
            </a:r>
            <a:r>
              <a:rPr lang="en-US" sz="800" dirty="0" err="1"/>
              <a:t>igjen</a:t>
            </a:r>
            <a:r>
              <a:rPr lang="en-US" sz="800" dirty="0"/>
              <a:t>.</a:t>
            </a:r>
          </a:p>
          <a:p>
            <a:endParaRPr lang="en-US" dirty="0"/>
          </a:p>
          <a:p>
            <a:r>
              <a:rPr lang="en-US" dirty="0"/>
              <a:t>25 </a:t>
            </a:r>
            <a:r>
              <a:rPr lang="en-US" dirty="0" err="1"/>
              <a:t>prosent</a:t>
            </a:r>
            <a:r>
              <a:rPr lang="en-US" dirty="0"/>
              <a:t> </a:t>
            </a:r>
            <a:r>
              <a:rPr lang="en-US" dirty="0" err="1"/>
              <a:t>av</a:t>
            </a:r>
            <a:r>
              <a:rPr lang="en-US" dirty="0"/>
              <a:t> </a:t>
            </a:r>
            <a:r>
              <a:rPr lang="en-US" dirty="0" err="1"/>
              <a:t>omkomne</a:t>
            </a:r>
            <a:r>
              <a:rPr lang="en-US" dirty="0"/>
              <a:t> </a:t>
            </a:r>
            <a:r>
              <a:rPr lang="en-US" dirty="0" err="1"/>
              <a:t>i</a:t>
            </a:r>
            <a:r>
              <a:rPr lang="en-US" dirty="0"/>
              <a:t> </a:t>
            </a:r>
            <a:r>
              <a:rPr lang="en-US" dirty="0" err="1"/>
              <a:t>bil</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bilbelte</a:t>
            </a:r>
            <a:r>
              <a:rPr lang="en-US" dirty="0"/>
              <a:t>. </a:t>
            </a:r>
          </a:p>
          <a:p>
            <a:r>
              <a:rPr lang="en-US" sz="800" dirty="0" err="1"/>
              <a:t>Dette</a:t>
            </a:r>
            <a:r>
              <a:rPr lang="en-US" sz="800" dirty="0"/>
              <a:t> </a:t>
            </a:r>
            <a:r>
              <a:rPr lang="en-US" sz="800" dirty="0" err="1"/>
              <a:t>er</a:t>
            </a:r>
            <a:r>
              <a:rPr lang="en-US" sz="800" dirty="0"/>
              <a:t> en solid </a:t>
            </a:r>
            <a:r>
              <a:rPr lang="en-US" sz="800" dirty="0" err="1"/>
              <a:t>nedgang</a:t>
            </a:r>
            <a:r>
              <a:rPr lang="en-US" sz="800" dirty="0"/>
              <a:t> </a:t>
            </a:r>
            <a:r>
              <a:rPr lang="en-US" sz="800" dirty="0" err="1"/>
              <a:t>fra</a:t>
            </a:r>
            <a:r>
              <a:rPr lang="en-US" sz="800" dirty="0"/>
              <a:t> </a:t>
            </a:r>
            <a:r>
              <a:rPr lang="en-US" sz="800" dirty="0" err="1"/>
              <a:t>tidligere</a:t>
            </a:r>
            <a:r>
              <a:rPr lang="en-US" sz="800" dirty="0"/>
              <a:t> </a:t>
            </a:r>
            <a:r>
              <a:rPr lang="en-US" sz="800" dirty="0" err="1"/>
              <a:t>år</a:t>
            </a:r>
            <a:r>
              <a:rPr lang="en-US" sz="800" dirty="0"/>
              <a:t>. </a:t>
            </a:r>
            <a:r>
              <a:rPr lang="en-US" sz="800" dirty="0" err="1"/>
              <a:t>Samlet</a:t>
            </a:r>
            <a:r>
              <a:rPr lang="en-US" sz="800" dirty="0"/>
              <a:t> for </a:t>
            </a:r>
            <a:r>
              <a:rPr lang="en-US" sz="800" dirty="0" err="1"/>
              <a:t>hele</a:t>
            </a:r>
            <a:r>
              <a:rPr lang="en-US" sz="800" dirty="0"/>
              <a:t> </a:t>
            </a:r>
            <a:r>
              <a:rPr lang="en-US" sz="800" dirty="0" err="1"/>
              <a:t>perioden</a:t>
            </a:r>
            <a:r>
              <a:rPr lang="en-US" sz="800" dirty="0"/>
              <a:t> 2005-16 </a:t>
            </a:r>
            <a:r>
              <a:rPr lang="en-US" sz="800" dirty="0" err="1"/>
              <a:t>er</a:t>
            </a:r>
            <a:r>
              <a:rPr lang="en-US" sz="800" dirty="0"/>
              <a:t> </a:t>
            </a:r>
            <a:r>
              <a:rPr lang="en-US" sz="800" dirty="0" err="1"/>
              <a:t>andelen</a:t>
            </a:r>
            <a:r>
              <a:rPr lang="en-US" sz="800" dirty="0"/>
              <a:t> 40 </a:t>
            </a:r>
            <a:r>
              <a:rPr lang="en-US" sz="800" dirty="0" err="1"/>
              <a:t>prosent</a:t>
            </a:r>
            <a:r>
              <a:rPr lang="en-US" sz="800" dirty="0"/>
              <a:t>.</a:t>
            </a:r>
          </a:p>
          <a:p>
            <a:endParaRPr lang="en-US" dirty="0"/>
          </a:p>
          <a:p>
            <a:r>
              <a:rPr lang="en-US" dirty="0" err="1"/>
              <a:t>Seks</a:t>
            </a:r>
            <a:r>
              <a:rPr lang="en-US" dirty="0"/>
              <a:t> </a:t>
            </a:r>
            <a:r>
              <a:rPr lang="en-US" dirty="0" err="1"/>
              <a:t>av</a:t>
            </a:r>
            <a:r>
              <a:rPr lang="en-US" dirty="0"/>
              <a:t> 22 </a:t>
            </a:r>
            <a:r>
              <a:rPr lang="en-US" dirty="0" err="1"/>
              <a:t>omkomne</a:t>
            </a:r>
            <a:r>
              <a:rPr lang="en-US" dirty="0"/>
              <a:t> </a:t>
            </a:r>
            <a:r>
              <a:rPr lang="en-US" dirty="0" err="1"/>
              <a:t>på</a:t>
            </a:r>
            <a:r>
              <a:rPr lang="en-US" dirty="0"/>
              <a:t> </a:t>
            </a:r>
            <a:r>
              <a:rPr lang="en-US" dirty="0" err="1"/>
              <a:t>motorsykkel</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hjelm</a:t>
            </a:r>
            <a:r>
              <a:rPr lang="en-US" dirty="0"/>
              <a:t> </a:t>
            </a:r>
            <a:r>
              <a:rPr lang="en-US" dirty="0" err="1"/>
              <a:t>eller</a:t>
            </a:r>
            <a:r>
              <a:rPr lang="en-US" dirty="0"/>
              <a:t> </a:t>
            </a:r>
            <a:r>
              <a:rPr lang="en-US" dirty="0" err="1"/>
              <a:t>brukte</a:t>
            </a:r>
            <a:r>
              <a:rPr lang="en-US" dirty="0"/>
              <a:t> </a:t>
            </a:r>
            <a:r>
              <a:rPr lang="en-US" dirty="0" err="1"/>
              <a:t>hjelmen</a:t>
            </a:r>
            <a:r>
              <a:rPr lang="en-US" dirty="0"/>
              <a:t> </a:t>
            </a:r>
            <a:r>
              <a:rPr lang="en-US" dirty="0" err="1"/>
              <a:t>feil</a:t>
            </a:r>
            <a:r>
              <a:rPr lang="en-US" dirty="0"/>
              <a:t>. </a:t>
            </a:r>
          </a:p>
          <a:p>
            <a:endParaRPr lang="en-US" dirty="0"/>
          </a:p>
          <a:p>
            <a:r>
              <a:rPr lang="en-US" dirty="0"/>
              <a:t>Fem </a:t>
            </a:r>
            <a:r>
              <a:rPr lang="en-US" dirty="0" err="1"/>
              <a:t>av</a:t>
            </a:r>
            <a:r>
              <a:rPr lang="en-US" dirty="0"/>
              <a:t> 12 </a:t>
            </a:r>
            <a:r>
              <a:rPr lang="en-US" dirty="0" err="1"/>
              <a:t>omkomne</a:t>
            </a:r>
            <a:r>
              <a:rPr lang="en-US" dirty="0"/>
              <a:t> </a:t>
            </a:r>
            <a:r>
              <a:rPr lang="en-US" dirty="0" err="1"/>
              <a:t>syklister</a:t>
            </a:r>
            <a:r>
              <a:rPr lang="en-US" dirty="0"/>
              <a:t> </a:t>
            </a:r>
            <a:r>
              <a:rPr lang="en-US" dirty="0" err="1"/>
              <a:t>i</a:t>
            </a:r>
            <a:r>
              <a:rPr lang="en-US" dirty="0"/>
              <a:t> 2016 </a:t>
            </a:r>
            <a:r>
              <a:rPr lang="en-US" dirty="0" err="1"/>
              <a:t>brukte</a:t>
            </a:r>
            <a:r>
              <a:rPr lang="en-US" dirty="0"/>
              <a:t> </a:t>
            </a:r>
            <a:r>
              <a:rPr lang="en-US" dirty="0" err="1"/>
              <a:t>ikke</a:t>
            </a:r>
            <a:r>
              <a:rPr lang="en-US" dirty="0"/>
              <a:t> </a:t>
            </a:r>
            <a:r>
              <a:rPr lang="en-US" dirty="0" err="1"/>
              <a:t>hjelm</a:t>
            </a:r>
            <a:r>
              <a:rPr lang="en-US" dirty="0"/>
              <a:t>.</a:t>
            </a:r>
          </a:p>
        </p:txBody>
      </p:sp>
    </p:spTree>
    <p:extLst>
      <p:ext uri="{BB962C8B-B14F-4D97-AF65-F5344CB8AC3E}">
        <p14:creationId xmlns:p14="http://schemas.microsoft.com/office/powerpoint/2010/main" val="371479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066EC83-EC45-AA4F-B564-2A06031F0CE0}" type="slidenum">
              <a:rPr lang="nb-NO" smtClean="0"/>
              <a:t>14</a:t>
            </a:fld>
            <a:endParaRPr lang="nb-NO"/>
          </a:p>
        </p:txBody>
      </p:sp>
    </p:spTree>
    <p:extLst>
      <p:ext uri="{BB962C8B-B14F-4D97-AF65-F5344CB8AC3E}">
        <p14:creationId xmlns:p14="http://schemas.microsoft.com/office/powerpoint/2010/main" val="68054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592" indent="-228592">
              <a:buFontTx/>
              <a:buAutoNum type="arabicPeriod"/>
            </a:pPr>
            <a:r>
              <a:rPr lang="nb-NO" b="1" dirty="0"/>
              <a:t>Presentasjon</a:t>
            </a:r>
            <a:r>
              <a:rPr lang="nb-NO" b="1" baseline="0" dirty="0"/>
              <a:t> av foredragsholder(e) </a:t>
            </a:r>
          </a:p>
          <a:p>
            <a:r>
              <a:rPr lang="nb-NO" b="1" i="1" baseline="0" dirty="0"/>
              <a:t>Hei og velkommen til kurs med TT. Vi er to kursholdere her i dag. Det er meg som heter ML og Karoline som skal få introdusere seg selv snart</a:t>
            </a:r>
            <a:r>
              <a:rPr lang="nb-NO" b="1" i="1" baseline="0" dirty="0">
                <a:sym typeface="Wingdings" panose="05000000000000000000" pitchFamily="2" charset="2"/>
              </a:rPr>
              <a:t> </a:t>
            </a:r>
          </a:p>
          <a:p>
            <a:r>
              <a:rPr lang="nb-NO" b="1" i="1" baseline="0" dirty="0">
                <a:sym typeface="Wingdings" panose="05000000000000000000" pitchFamily="2" charset="2"/>
              </a:rPr>
              <a:t>Tittel i TT, førskolelærer/bhglærer,12 år i </a:t>
            </a:r>
            <a:r>
              <a:rPr lang="nb-NO" b="1" i="1" baseline="0" dirty="0" err="1">
                <a:sym typeface="Wingdings" panose="05000000000000000000" pitchFamily="2" charset="2"/>
              </a:rPr>
              <a:t>bhg</a:t>
            </a:r>
            <a:r>
              <a:rPr lang="nb-NO" b="1" i="1" baseline="0" dirty="0">
                <a:sym typeface="Wingdings" panose="05000000000000000000" pitchFamily="2" charset="2"/>
              </a:rPr>
              <a:t>, 2 barn på 5 og 9, og bor i Oslo.</a:t>
            </a:r>
          </a:p>
          <a:p>
            <a:r>
              <a:rPr lang="nb-NO" b="1" i="1" baseline="0" dirty="0">
                <a:sym typeface="Wingdings" panose="05000000000000000000" pitchFamily="2" charset="2"/>
              </a:rPr>
              <a:t>Så Karoline: kort og greit! </a:t>
            </a:r>
            <a:endParaRPr lang="nb-NO" b="0" i="1" dirty="0"/>
          </a:p>
          <a:p>
            <a:pPr defTabSz="457184">
              <a:defRPr/>
            </a:pPr>
            <a:r>
              <a:rPr lang="nb-NO" b="1" dirty="0"/>
              <a:t>	</a:t>
            </a:r>
          </a:p>
          <a:p>
            <a:pPr defTabSz="457184">
              <a:defRPr/>
            </a:pPr>
            <a:r>
              <a:rPr lang="nb-NO" b="1" dirty="0"/>
              <a:t>Klikk</a:t>
            </a:r>
          </a:p>
          <a:p>
            <a:pPr defTabSz="457184">
              <a:defRPr/>
            </a:pPr>
            <a:endParaRPr lang="nb-NO" b="1" dirty="0"/>
          </a:p>
          <a:p>
            <a:pPr defTabSz="457184">
              <a:defRPr/>
            </a:pPr>
            <a:r>
              <a:rPr lang="nb-NO" b="0" i="1" dirty="0"/>
              <a:t>2. </a:t>
            </a:r>
            <a:r>
              <a:rPr lang="nb-NO" b="1" i="0" dirty="0"/>
              <a:t>Kurset:</a:t>
            </a:r>
            <a:r>
              <a:rPr lang="nb-NO" b="0" i="1" dirty="0"/>
              <a:t> Vi er her i dag for å inspire</a:t>
            </a:r>
            <a:r>
              <a:rPr lang="nb-NO" b="0" i="1" baseline="0" dirty="0"/>
              <a:t>re og informere om ”Trygg Trafikk i Barnehagen”</a:t>
            </a:r>
            <a:endParaRPr lang="nb-NO" b="0" i="1" dirty="0"/>
          </a:p>
          <a:p>
            <a:r>
              <a:rPr lang="nb-NO" dirty="0">
                <a:sym typeface="Wingdings" panose="05000000000000000000" pitchFamily="2" charset="2"/>
              </a:rPr>
              <a:t> </a:t>
            </a:r>
            <a:r>
              <a:rPr lang="nb-NO" dirty="0"/>
              <a:t> - Dere er utrolig kompetente, både på kommunikasjon med barn, foreldre og også på trafikk</a:t>
            </a:r>
            <a:r>
              <a:rPr lang="nb-NO" baseline="0" dirty="0"/>
              <a:t>. </a:t>
            </a:r>
          </a:p>
          <a:p>
            <a:r>
              <a:rPr lang="nb-NO" baseline="0" dirty="0"/>
              <a:t> - Dere har valgt en meget viktig jobb hvor dere bokstavelig talt går med fremtiden i deres hender hver eneste dag, og det er dere som er ambassadører for fremtidens holdninger, både i trafikken og i samfunnet generelt. </a:t>
            </a:r>
          </a:p>
          <a:p>
            <a:r>
              <a:rPr lang="nb-NO" baseline="0" dirty="0"/>
              <a:t>- Og dere befinner dere i en særstilling. Ikke bare er dere rollemodeller for den oppvoksende generasjon av trafikanter og medmennesker, det er ingen annen fase i barns oppvekst hvor det er så tette bånd mellom barn, foreldre og utdanningsinstitusjon. Dere kan utrette enormt for trafikkopplæring og trafikksikkerhet, både hos barn og ikke minst blant foreldrene, og derfor holder vi kurs for dere her i dag. </a:t>
            </a:r>
          </a:p>
          <a:p>
            <a:r>
              <a:rPr lang="nb-NO" baseline="0" dirty="0"/>
              <a:t>- Vårt mål er å</a:t>
            </a:r>
            <a:r>
              <a:rPr lang="nb-NO" dirty="0"/>
              <a:t> Inspirere, engasjere og motivere dere til å jobbe enda</a:t>
            </a:r>
            <a:r>
              <a:rPr lang="nb-NO" baseline="0" dirty="0"/>
              <a:t> mer målrettet med et så viktig, alvorlig og ikke minst morsomt tema som trafikk i barnehagen.</a:t>
            </a:r>
            <a:endParaRPr lang="nb-NO" dirty="0"/>
          </a:p>
          <a:p>
            <a:endParaRPr lang="nb-NO" b="1" dirty="0"/>
          </a:p>
          <a:p>
            <a:r>
              <a:rPr lang="nb-NO" b="1" dirty="0"/>
              <a:t>3. Intro film Leo:</a:t>
            </a:r>
            <a:r>
              <a:rPr lang="nb-NO" b="1" baseline="0" dirty="0"/>
              <a:t> </a:t>
            </a:r>
            <a:r>
              <a:rPr lang="nb-NO" b="0" i="1" dirty="0"/>
              <a:t>Før vi</a:t>
            </a:r>
            <a:r>
              <a:rPr lang="nb-NO" b="0" i="1" baseline="0" dirty="0"/>
              <a:t> sammen går igjennom Dagens agenda skal vi hilse på Leo. En gutt i en barnehage som er ute i trafikken. Han forteller det han kan og tester ut sine kunnskaper. </a:t>
            </a:r>
          </a:p>
          <a:p>
            <a:endParaRPr lang="nb-NO" b="0" i="1" baseline="0" dirty="0"/>
          </a:p>
          <a:p>
            <a:r>
              <a:rPr lang="nb-NO" b="0" i="1" baseline="0" dirty="0"/>
              <a:t>Kjør film</a:t>
            </a:r>
            <a:endParaRPr lang="nb-NO" b="0" i="1" dirty="0"/>
          </a:p>
        </p:txBody>
      </p:sp>
      <p:sp>
        <p:nvSpPr>
          <p:cNvPr id="4" name="Plassholder for lysbildenummer 3"/>
          <p:cNvSpPr>
            <a:spLocks noGrp="1"/>
          </p:cNvSpPr>
          <p:nvPr>
            <p:ph type="sldNum" sz="quarter" idx="10"/>
          </p:nvPr>
        </p:nvSpPr>
        <p:spPr/>
        <p:txBody>
          <a:bodyPr/>
          <a:lstStyle/>
          <a:p>
            <a:fld id="{5B59EC2C-4349-46EE-8B44-A72A0D4C908A}" type="slidenum">
              <a:rPr lang="nb-NO" smtClean="0"/>
              <a:t>15</a:t>
            </a:fld>
            <a:endParaRPr lang="nb-NO"/>
          </a:p>
        </p:txBody>
      </p:sp>
    </p:spTree>
    <p:extLst>
      <p:ext uri="{BB962C8B-B14F-4D97-AF65-F5344CB8AC3E}">
        <p14:creationId xmlns:p14="http://schemas.microsoft.com/office/powerpoint/2010/main" val="789020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sign/retningslinj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vl1pPr>
          </a:lstStyle>
          <a:p>
            <a:r>
              <a:rPr lang="nb-NO" dirty="0"/>
              <a:t>Retningslinjer Trygg Trafikk-Presentasjon</a:t>
            </a:r>
          </a:p>
        </p:txBody>
      </p:sp>
      <p:sp>
        <p:nvSpPr>
          <p:cNvPr id="4" name="TekstSylinder 3"/>
          <p:cNvSpPr txBox="1"/>
          <p:nvPr userDrawn="1"/>
        </p:nvSpPr>
        <p:spPr>
          <a:xfrm>
            <a:off x="1273305" y="1748837"/>
            <a:ext cx="1289863" cy="707886"/>
          </a:xfrm>
          <a:prstGeom prst="rect">
            <a:avLst/>
          </a:prstGeom>
          <a:noFill/>
        </p:spPr>
        <p:txBody>
          <a:bodyPr wrap="square" rtlCol="0">
            <a:spAutoFit/>
          </a:bodyPr>
          <a:lstStyle/>
          <a:p>
            <a:r>
              <a:rPr lang="nb-NO" sz="1000" dirty="0"/>
              <a:t>Teksten skal ligge i denne grå fargen.</a:t>
            </a:r>
            <a:r>
              <a:rPr lang="nb-NO" sz="1000" baseline="0" dirty="0"/>
              <a:t> </a:t>
            </a:r>
          </a:p>
          <a:p>
            <a:r>
              <a:rPr lang="nb-NO" sz="1000" baseline="0" dirty="0"/>
              <a:t>Eller i hvitt mot farget bakgrunn.</a:t>
            </a:r>
            <a:endParaRPr lang="nb-NO" sz="1000" dirty="0"/>
          </a:p>
        </p:txBody>
      </p:sp>
      <p:sp>
        <p:nvSpPr>
          <p:cNvPr id="5" name="Rektangel 4"/>
          <p:cNvSpPr/>
          <p:nvPr userDrawn="1"/>
        </p:nvSpPr>
        <p:spPr>
          <a:xfrm>
            <a:off x="540954" y="2650303"/>
            <a:ext cx="640146" cy="64152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p:cNvSpPr txBox="1"/>
          <p:nvPr userDrawn="1"/>
        </p:nvSpPr>
        <p:spPr>
          <a:xfrm>
            <a:off x="1273305" y="2608500"/>
            <a:ext cx="1212502" cy="707886"/>
          </a:xfrm>
          <a:prstGeom prst="rect">
            <a:avLst/>
          </a:prstGeom>
          <a:noFill/>
        </p:spPr>
        <p:txBody>
          <a:bodyPr wrap="square" rtlCol="0">
            <a:spAutoFit/>
          </a:bodyPr>
          <a:lstStyle/>
          <a:p>
            <a:r>
              <a:rPr lang="nb-NO" sz="1000" dirty="0"/>
              <a:t>Ekstra bokser som bli laget skal være </a:t>
            </a:r>
            <a:r>
              <a:rPr lang="nb-NO" sz="1000" dirty="0" err="1"/>
              <a:t>hovedsaklig</a:t>
            </a:r>
            <a:r>
              <a:rPr lang="nb-NO" sz="1000" dirty="0"/>
              <a:t> grønne.</a:t>
            </a:r>
          </a:p>
        </p:txBody>
      </p:sp>
      <p:sp>
        <p:nvSpPr>
          <p:cNvPr id="7" name="Rektangel 6"/>
          <p:cNvSpPr/>
          <p:nvPr userDrawn="1"/>
        </p:nvSpPr>
        <p:spPr>
          <a:xfrm>
            <a:off x="538970" y="3454332"/>
            <a:ext cx="642130" cy="6435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p:cNvSpPr/>
          <p:nvPr userDrawn="1"/>
        </p:nvSpPr>
        <p:spPr>
          <a:xfrm>
            <a:off x="1238386" y="3452338"/>
            <a:ext cx="646108" cy="6475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p:cNvSpPr txBox="1"/>
          <p:nvPr userDrawn="1"/>
        </p:nvSpPr>
        <p:spPr>
          <a:xfrm>
            <a:off x="2670881" y="3480245"/>
            <a:ext cx="1439562" cy="553998"/>
          </a:xfrm>
          <a:prstGeom prst="rect">
            <a:avLst/>
          </a:prstGeom>
          <a:noFill/>
        </p:spPr>
        <p:txBody>
          <a:bodyPr wrap="square" rtlCol="0">
            <a:spAutoFit/>
          </a:bodyPr>
          <a:lstStyle/>
          <a:p>
            <a:r>
              <a:rPr lang="nb-NO" sz="1000" dirty="0"/>
              <a:t>Rødt, blått og grått </a:t>
            </a:r>
            <a:br>
              <a:rPr lang="nb-NO" sz="1000" dirty="0"/>
            </a:br>
            <a:r>
              <a:rPr lang="nb-NO" sz="1000" dirty="0"/>
              <a:t>kan også brukes som støttefarger på bokser.</a:t>
            </a:r>
          </a:p>
        </p:txBody>
      </p:sp>
      <p:sp>
        <p:nvSpPr>
          <p:cNvPr id="11" name="Rektangel 10"/>
          <p:cNvSpPr/>
          <p:nvPr userDrawn="1"/>
        </p:nvSpPr>
        <p:spPr>
          <a:xfrm>
            <a:off x="540954" y="1779662"/>
            <a:ext cx="649078" cy="6504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2" name="Bilde 11" descr="Bakgrunn_Tri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96136" y="1436365"/>
            <a:ext cx="2869028" cy="1614307"/>
          </a:xfrm>
          <a:prstGeom prst="rect">
            <a:avLst/>
          </a:prstGeom>
        </p:spPr>
      </p:pic>
      <p:sp>
        <p:nvSpPr>
          <p:cNvPr id="13" name="Rektangel 12"/>
          <p:cNvSpPr/>
          <p:nvPr userDrawn="1"/>
        </p:nvSpPr>
        <p:spPr>
          <a:xfrm>
            <a:off x="5796136" y="2220952"/>
            <a:ext cx="2270112" cy="566822"/>
          </a:xfrm>
          <a:prstGeom prst="rect">
            <a:avLst/>
          </a:prstGeom>
          <a:solidFill>
            <a:schemeClr val="accent3">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TekstSylinder 13"/>
          <p:cNvSpPr txBox="1"/>
          <p:nvPr userDrawn="1"/>
        </p:nvSpPr>
        <p:spPr>
          <a:xfrm>
            <a:off x="6026782" y="2292960"/>
            <a:ext cx="2039466" cy="415498"/>
          </a:xfrm>
          <a:prstGeom prst="rect">
            <a:avLst/>
          </a:prstGeom>
          <a:noFill/>
        </p:spPr>
        <p:txBody>
          <a:bodyPr wrap="square" rtlCol="0">
            <a:spAutoFit/>
          </a:bodyPr>
          <a:lstStyle/>
          <a:p>
            <a:r>
              <a:rPr lang="nb-NO" sz="700" dirty="0">
                <a:solidFill>
                  <a:schemeClr val="bg1"/>
                </a:solidFill>
              </a:rPr>
              <a:t>Det finnes to varianter</a:t>
            </a:r>
            <a:r>
              <a:rPr lang="nb-NO" sz="700" baseline="0" dirty="0">
                <a:solidFill>
                  <a:schemeClr val="bg1"/>
                </a:solidFill>
              </a:rPr>
              <a:t> av bildene.</a:t>
            </a:r>
          </a:p>
          <a:p>
            <a:r>
              <a:rPr lang="nb-NO" sz="700" baseline="0">
                <a:solidFill>
                  <a:schemeClr val="bg1"/>
                </a:solidFill>
              </a:rPr>
              <a:t>Både </a:t>
            </a:r>
            <a:r>
              <a:rPr lang="nb-NO" sz="700" baseline="0" dirty="0">
                <a:solidFill>
                  <a:schemeClr val="bg1"/>
                </a:solidFill>
              </a:rPr>
              <a:t>lyse og mørke bilder ligger i egen mappe tilpasset PP-format.</a:t>
            </a:r>
            <a:endParaRPr lang="nb-NO" sz="700" dirty="0">
              <a:solidFill>
                <a:schemeClr val="bg1"/>
              </a:solidFill>
            </a:endParaRPr>
          </a:p>
        </p:txBody>
      </p:sp>
      <p:sp>
        <p:nvSpPr>
          <p:cNvPr id="15" name="TekstSylinder 14"/>
          <p:cNvSpPr txBox="1"/>
          <p:nvPr userDrawn="1"/>
        </p:nvSpPr>
        <p:spPr>
          <a:xfrm>
            <a:off x="508361" y="1297865"/>
            <a:ext cx="3954892" cy="276999"/>
          </a:xfrm>
          <a:prstGeom prst="rect">
            <a:avLst/>
          </a:prstGeom>
          <a:noFill/>
        </p:spPr>
        <p:txBody>
          <a:bodyPr wrap="square" rtlCol="0">
            <a:spAutoFit/>
          </a:bodyPr>
          <a:lstStyle/>
          <a:p>
            <a:r>
              <a:rPr lang="nb-NO" sz="1200" dirty="0"/>
              <a:t>Font som skal brukes er </a:t>
            </a:r>
            <a:r>
              <a:rPr lang="nb-NO" sz="1200" dirty="0" err="1"/>
              <a:t>Calibri</a:t>
            </a:r>
            <a:endParaRPr lang="nb-NO" sz="1200" dirty="0"/>
          </a:p>
        </p:txBody>
      </p:sp>
      <p:pic>
        <p:nvPicPr>
          <p:cNvPr id="8" name="Bilde 7" descr="Bakgrunn_Trikke_bild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5816" y="1447573"/>
            <a:ext cx="2849110" cy="1603099"/>
          </a:xfrm>
          <a:prstGeom prst="rect">
            <a:avLst/>
          </a:prstGeom>
        </p:spPr>
      </p:pic>
      <p:sp>
        <p:nvSpPr>
          <p:cNvPr id="17" name="Rektangel 16"/>
          <p:cNvSpPr/>
          <p:nvPr userDrawn="1"/>
        </p:nvSpPr>
        <p:spPr>
          <a:xfrm>
            <a:off x="2915816" y="2255003"/>
            <a:ext cx="2270112" cy="566822"/>
          </a:xfrm>
          <a:prstGeom prst="rect">
            <a:avLst/>
          </a:prstGeom>
          <a:solidFill>
            <a:schemeClr val="accent3">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TekstSylinder 17"/>
          <p:cNvSpPr txBox="1"/>
          <p:nvPr userDrawn="1"/>
        </p:nvSpPr>
        <p:spPr>
          <a:xfrm>
            <a:off x="3146462" y="2327011"/>
            <a:ext cx="2039466" cy="415498"/>
          </a:xfrm>
          <a:prstGeom prst="rect">
            <a:avLst/>
          </a:prstGeom>
          <a:noFill/>
        </p:spPr>
        <p:txBody>
          <a:bodyPr wrap="square" rtlCol="0">
            <a:spAutoFit/>
          </a:bodyPr>
          <a:lstStyle/>
          <a:p>
            <a:r>
              <a:rPr lang="nb-NO" sz="700" dirty="0">
                <a:solidFill>
                  <a:schemeClr val="bg1"/>
                </a:solidFill>
              </a:rPr>
              <a:t>Boks</a:t>
            </a:r>
            <a:r>
              <a:rPr lang="nb-NO" sz="700" baseline="0" dirty="0">
                <a:solidFill>
                  <a:schemeClr val="bg1"/>
                </a:solidFill>
              </a:rPr>
              <a:t> på bildet skal ligge gjennomsiktig,  </a:t>
            </a:r>
            <a:br>
              <a:rPr lang="nb-NO" sz="700" baseline="0" dirty="0">
                <a:solidFill>
                  <a:schemeClr val="bg1"/>
                </a:solidFill>
              </a:rPr>
            </a:br>
            <a:r>
              <a:rPr lang="nb-NO" sz="700" baseline="0" dirty="0">
                <a:solidFill>
                  <a:schemeClr val="bg1"/>
                </a:solidFill>
              </a:rPr>
              <a:t>valg for dette ligger under FORMAT, og GJENNOMSIKTIGHET (Pilen skal stå på 3 streker).</a:t>
            </a:r>
            <a:endParaRPr lang="nb-NO" sz="700" dirty="0">
              <a:solidFill>
                <a:schemeClr val="bg1"/>
              </a:solidFill>
            </a:endParaRPr>
          </a:p>
        </p:txBody>
      </p:sp>
      <p:sp>
        <p:nvSpPr>
          <p:cNvPr id="21" name="Rektangel 20"/>
          <p:cNvSpPr/>
          <p:nvPr userDrawn="1"/>
        </p:nvSpPr>
        <p:spPr>
          <a:xfrm>
            <a:off x="1951100" y="3450850"/>
            <a:ext cx="649078" cy="6504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TekstSylinder 21"/>
          <p:cNvSpPr txBox="1"/>
          <p:nvPr userDrawn="1"/>
        </p:nvSpPr>
        <p:spPr>
          <a:xfrm>
            <a:off x="4670721" y="3432273"/>
            <a:ext cx="2875123" cy="400110"/>
          </a:xfrm>
          <a:prstGeom prst="rect">
            <a:avLst/>
          </a:prstGeom>
          <a:noFill/>
        </p:spPr>
        <p:txBody>
          <a:bodyPr wrap="square" rtlCol="0">
            <a:spAutoFit/>
          </a:bodyPr>
          <a:lstStyle/>
          <a:p>
            <a:r>
              <a:rPr lang="nb-NO" sz="1000" i="1" dirty="0">
                <a:solidFill>
                  <a:srgbClr val="FF6600"/>
                </a:solidFill>
              </a:rPr>
              <a:t>NB! </a:t>
            </a:r>
            <a:r>
              <a:rPr lang="nb-NO" sz="1000" i="1" dirty="0"/>
              <a:t>Denne sliden ligger i lysbildemalen, så</a:t>
            </a:r>
            <a:r>
              <a:rPr lang="nb-NO" sz="1000" i="1" baseline="0" dirty="0"/>
              <a:t> den kan slettes i selve presentasjonen ved bruk.</a:t>
            </a:r>
            <a:endParaRPr lang="nb-NO" sz="1000" i="1" dirty="0"/>
          </a:p>
        </p:txBody>
      </p:sp>
    </p:spTree>
    <p:extLst>
      <p:ext uri="{BB962C8B-B14F-4D97-AF65-F5344CB8AC3E}">
        <p14:creationId xmlns:p14="http://schemas.microsoft.com/office/powerpoint/2010/main" val="220430340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ysbilde m/1 bilde_venstre + tekst">
    <p:spTree>
      <p:nvGrpSpPr>
        <p:cNvPr id="1" name=""/>
        <p:cNvGrpSpPr/>
        <p:nvPr/>
      </p:nvGrpSpPr>
      <p:grpSpPr>
        <a:xfrm>
          <a:off x="0" y="0"/>
          <a:ext cx="0" cy="0"/>
          <a:chOff x="0" y="0"/>
          <a:chExt cx="0" cy="0"/>
        </a:xfrm>
      </p:grpSpPr>
      <p:sp>
        <p:nvSpPr>
          <p:cNvPr id="11" name="Plassholder for bilde 12"/>
          <p:cNvSpPr>
            <a:spLocks noGrp="1"/>
          </p:cNvSpPr>
          <p:nvPr>
            <p:ph type="pic" sz="quarter" idx="16"/>
          </p:nvPr>
        </p:nvSpPr>
        <p:spPr>
          <a:xfrm>
            <a:off x="2" y="1"/>
            <a:ext cx="3064933" cy="5143501"/>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n>
                  <a:noFill/>
                </a:ln>
                <a:latin typeface="Segoe UI" panose="020B0502040204020203" pitchFamily="34" charset="0"/>
                <a:cs typeface="Segoe UI" panose="020B0502040204020203" pitchFamily="34" charset="0"/>
              </a:defRPr>
            </a:lvl1pPr>
          </a:lstStyle>
          <a:p>
            <a:pPr lvl="0"/>
            <a:r>
              <a:rPr lang="nb-NO" noProof="0"/>
              <a:t>Klikk ikonet for å legge til et bilde</a:t>
            </a:r>
            <a:endParaRPr lang="nb-NO" noProof="0" dirty="0"/>
          </a:p>
        </p:txBody>
      </p:sp>
      <p:sp>
        <p:nvSpPr>
          <p:cNvPr id="8" name="Plassholder for tekst 8"/>
          <p:cNvSpPr>
            <a:spLocks noGrp="1"/>
          </p:cNvSpPr>
          <p:nvPr>
            <p:ph type="body" sz="quarter" idx="13"/>
          </p:nvPr>
        </p:nvSpPr>
        <p:spPr>
          <a:xfrm>
            <a:off x="3268133" y="1473202"/>
            <a:ext cx="5334001" cy="2781299"/>
          </a:xfrm>
        </p:spPr>
        <p:txBody>
          <a:bodyPr>
            <a:normAutofit/>
          </a:bodyPr>
          <a:lstStyle>
            <a:lvl1pPr marL="0" marR="0" indent="0" algn="l" defTabSz="457200" rtl="0" eaLnBrk="1" fontAlgn="auto" latinLnBrk="0" hangingPunct="1">
              <a:lnSpc>
                <a:spcPct val="120000"/>
              </a:lnSpc>
              <a:spcBef>
                <a:spcPct val="20000"/>
              </a:spcBef>
              <a:spcAft>
                <a:spcPts val="0"/>
              </a:spcAft>
              <a:buClrTx/>
              <a:buSzTx/>
              <a:buFont typeface="Wingdings" charset="2"/>
              <a:buNone/>
              <a:tabLst/>
              <a:defRPr sz="2000" b="0" i="0" baseline="0">
                <a:solidFill>
                  <a:srgbClr val="595959"/>
                </a:solidFill>
                <a:latin typeface="Calibri"/>
                <a:cs typeface="Calibri"/>
              </a:defRPr>
            </a:lvl1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2" name="Plassholder for tittel 1"/>
          <p:cNvSpPr>
            <a:spLocks noGrp="1"/>
          </p:cNvSpPr>
          <p:nvPr>
            <p:ph type="title"/>
          </p:nvPr>
        </p:nvSpPr>
        <p:spPr>
          <a:xfrm>
            <a:off x="3268133" y="392253"/>
            <a:ext cx="7353300" cy="857250"/>
          </a:xfrm>
          <a:prstGeom prst="rect">
            <a:avLst/>
          </a:prstGeom>
        </p:spPr>
        <p:txBody>
          <a:bodyPr rtlCol="0" anchor="ctr">
            <a:noAutofit/>
          </a:bodyPr>
          <a:lstStyle/>
          <a:p>
            <a:r>
              <a:rPr lang="nb-NO"/>
              <a:t>Klikk for å redigere tittelstil</a:t>
            </a:r>
            <a:endParaRPr lang="nb-NO" dirty="0"/>
          </a:p>
        </p:txBody>
      </p:sp>
    </p:spTree>
    <p:extLst>
      <p:ext uri="{BB962C8B-B14F-4D97-AF65-F5344CB8AC3E}">
        <p14:creationId xmlns:p14="http://schemas.microsoft.com/office/powerpoint/2010/main" val="39493736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killeark m/bilde_grønn">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Klikk ikonet for å legge til et bilde</a:t>
            </a:r>
            <a:endParaRPr lang="nb-NO" noProof="0" dirty="0"/>
          </a:p>
        </p:txBody>
      </p:sp>
      <p:sp>
        <p:nvSpPr>
          <p:cNvPr id="6" name="Plassholder for tekst 5"/>
          <p:cNvSpPr>
            <a:spLocks noGrp="1"/>
          </p:cNvSpPr>
          <p:nvPr>
            <p:ph type="body" sz="quarter" idx="17"/>
          </p:nvPr>
        </p:nvSpPr>
        <p:spPr>
          <a:xfrm>
            <a:off x="-16934" y="2896130"/>
            <a:ext cx="4622800" cy="871538"/>
          </a:xfrm>
          <a:solidFill>
            <a:srgbClr val="C1D837">
              <a:alpha val="81000"/>
            </a:srgbClr>
          </a:solidFill>
          <a:ln>
            <a:noFill/>
          </a:ln>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265409543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killeark m/bilde_grå">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Klikk ikonet for å legge til et bilde</a:t>
            </a:r>
            <a:endParaRPr lang="nb-NO" noProof="0" dirty="0"/>
          </a:p>
        </p:txBody>
      </p:sp>
      <p:sp>
        <p:nvSpPr>
          <p:cNvPr id="6" name="Plassholder for tekst 5"/>
          <p:cNvSpPr>
            <a:spLocks noGrp="1"/>
          </p:cNvSpPr>
          <p:nvPr>
            <p:ph type="body" sz="quarter" idx="17"/>
          </p:nvPr>
        </p:nvSpPr>
        <p:spPr>
          <a:xfrm>
            <a:off x="-16934" y="2896130"/>
            <a:ext cx="4622800" cy="871538"/>
          </a:xfrm>
          <a:solidFill>
            <a:schemeClr val="tx1">
              <a:lumMod val="50000"/>
              <a:alpha val="79000"/>
            </a:schemeClr>
          </a:solidFill>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12335848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killeark m/bilde_blå">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Klikk ikonet for å legge til et bilde</a:t>
            </a:r>
            <a:endParaRPr lang="nb-NO" noProof="0" dirty="0"/>
          </a:p>
        </p:txBody>
      </p:sp>
      <p:sp>
        <p:nvSpPr>
          <p:cNvPr id="6" name="Plassholder for tekst 5"/>
          <p:cNvSpPr>
            <a:spLocks noGrp="1"/>
          </p:cNvSpPr>
          <p:nvPr>
            <p:ph type="body" sz="quarter" idx="17"/>
          </p:nvPr>
        </p:nvSpPr>
        <p:spPr>
          <a:xfrm>
            <a:off x="-16934" y="2896130"/>
            <a:ext cx="4622800" cy="871538"/>
          </a:xfrm>
          <a:solidFill>
            <a:srgbClr val="0057A8">
              <a:alpha val="79000"/>
            </a:srgbClr>
          </a:solidFill>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210321843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killeark m/bilde_rød">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Klikk ikonet for å legge til et bilde</a:t>
            </a:r>
            <a:endParaRPr lang="nb-NO" noProof="0" dirty="0"/>
          </a:p>
        </p:txBody>
      </p:sp>
      <p:sp>
        <p:nvSpPr>
          <p:cNvPr id="6" name="Plassholder for tekst 5"/>
          <p:cNvSpPr>
            <a:spLocks noGrp="1"/>
          </p:cNvSpPr>
          <p:nvPr>
            <p:ph type="body" sz="quarter" idx="17"/>
          </p:nvPr>
        </p:nvSpPr>
        <p:spPr>
          <a:xfrm>
            <a:off x="-16934" y="2896130"/>
            <a:ext cx="4622800" cy="871538"/>
          </a:xfrm>
          <a:solidFill>
            <a:srgbClr val="EE2E24">
              <a:alpha val="81000"/>
            </a:srgbClr>
          </a:solidFill>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330933601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lleark m/bilde_&quot;Snakkeslides&quot;">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Klikk ikonet for å legge til et bilde</a:t>
            </a:r>
            <a:endParaRPr lang="nb-NO" noProof="0" dirty="0"/>
          </a:p>
        </p:txBody>
      </p:sp>
      <p:sp>
        <p:nvSpPr>
          <p:cNvPr id="6" name="Plassholder for tekst 5"/>
          <p:cNvSpPr>
            <a:spLocks noGrp="1"/>
          </p:cNvSpPr>
          <p:nvPr>
            <p:ph type="body" sz="quarter" idx="17"/>
          </p:nvPr>
        </p:nvSpPr>
        <p:spPr>
          <a:xfrm>
            <a:off x="0" y="1052140"/>
            <a:ext cx="4622800" cy="871538"/>
          </a:xfrm>
          <a:solidFill>
            <a:srgbClr val="C1D837">
              <a:alpha val="81000"/>
            </a:srgbClr>
          </a:solidFill>
          <a:ln>
            <a:noFill/>
          </a:ln>
        </p:spPr>
        <p:txBody>
          <a:bodyPr anchor="ctr">
            <a:noAutofit/>
          </a:bodyPr>
          <a:lstStyle>
            <a:lvl1pPr marL="0" indent="0" algn="ctr">
              <a:lnSpc>
                <a:spcPct val="80000"/>
              </a:lnSpc>
              <a:buNone/>
              <a:defRPr sz="2000" b="0"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
        <p:nvSpPr>
          <p:cNvPr id="4" name="Plassholder for tekst 5"/>
          <p:cNvSpPr>
            <a:spLocks noGrp="1"/>
          </p:cNvSpPr>
          <p:nvPr>
            <p:ph type="body" sz="quarter" idx="18"/>
          </p:nvPr>
        </p:nvSpPr>
        <p:spPr>
          <a:xfrm>
            <a:off x="0" y="2063667"/>
            <a:ext cx="4622800" cy="871538"/>
          </a:xfrm>
          <a:solidFill>
            <a:srgbClr val="C1D837">
              <a:alpha val="81000"/>
            </a:srgbClr>
          </a:solidFill>
          <a:ln>
            <a:noFill/>
          </a:ln>
        </p:spPr>
        <p:txBody>
          <a:bodyPr anchor="ctr">
            <a:noAutofit/>
          </a:bodyPr>
          <a:lstStyle>
            <a:lvl1pPr marL="0" indent="0" algn="ctr">
              <a:lnSpc>
                <a:spcPct val="80000"/>
              </a:lnSpc>
              <a:buNone/>
              <a:defRPr sz="2000" b="0"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
        <p:nvSpPr>
          <p:cNvPr id="5" name="Plassholder for tekst 5"/>
          <p:cNvSpPr>
            <a:spLocks noGrp="1"/>
          </p:cNvSpPr>
          <p:nvPr>
            <p:ph type="body" sz="quarter" idx="19"/>
          </p:nvPr>
        </p:nvSpPr>
        <p:spPr>
          <a:xfrm>
            <a:off x="0" y="3068364"/>
            <a:ext cx="4622800" cy="871538"/>
          </a:xfrm>
          <a:solidFill>
            <a:srgbClr val="C1D837">
              <a:alpha val="81000"/>
            </a:srgbClr>
          </a:solidFill>
          <a:ln>
            <a:noFill/>
          </a:ln>
        </p:spPr>
        <p:txBody>
          <a:bodyPr anchor="ctr">
            <a:noAutofit/>
          </a:bodyPr>
          <a:lstStyle>
            <a:lvl1pPr marL="0" indent="0" algn="ctr">
              <a:lnSpc>
                <a:spcPct val="80000"/>
              </a:lnSpc>
              <a:buNone/>
              <a:defRPr sz="2000" b="0"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21814774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ysbilde m/film">
    <p:spTree>
      <p:nvGrpSpPr>
        <p:cNvPr id="1" name=""/>
        <p:cNvGrpSpPr/>
        <p:nvPr/>
      </p:nvGrpSpPr>
      <p:grpSpPr>
        <a:xfrm>
          <a:off x="0" y="0"/>
          <a:ext cx="0" cy="0"/>
          <a:chOff x="0" y="0"/>
          <a:chExt cx="0" cy="0"/>
        </a:xfrm>
      </p:grpSpPr>
      <p:sp>
        <p:nvSpPr>
          <p:cNvPr id="4" name="Plassholder for media 3"/>
          <p:cNvSpPr>
            <a:spLocks noGrp="1"/>
          </p:cNvSpPr>
          <p:nvPr>
            <p:ph type="media" sz="quarter" idx="10"/>
          </p:nvPr>
        </p:nvSpPr>
        <p:spPr>
          <a:xfrm>
            <a:off x="-9526" y="0"/>
            <a:ext cx="9153525" cy="5143500"/>
          </a:xfrm>
        </p:spPr>
        <p:txBody>
          <a:bodyPr rtlCol="0" anchor="ctr">
            <a:normAutofit/>
          </a:bodyPr>
          <a:lstStyle>
            <a:lvl1pPr marL="0" indent="0" algn="ctr">
              <a:buNone/>
              <a:defRPr/>
            </a:lvl1pPr>
          </a:lstStyle>
          <a:p>
            <a:pPr lvl="0"/>
            <a:r>
              <a:rPr lang="nb-NO" noProof="0"/>
              <a:t>Klikk ikonet for å legge til media</a:t>
            </a:r>
            <a:endParaRPr lang="nb-NO" noProof="0" dirty="0"/>
          </a:p>
        </p:txBody>
      </p:sp>
    </p:spTree>
    <p:extLst>
      <p:ext uri="{BB962C8B-B14F-4D97-AF65-F5344CB8AC3E}">
        <p14:creationId xmlns:p14="http://schemas.microsoft.com/office/powerpoint/2010/main" val="3888190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ysbilde_skilleark_grått">
    <p:spTree>
      <p:nvGrpSpPr>
        <p:cNvPr id="1" name=""/>
        <p:cNvGrpSpPr/>
        <p:nvPr/>
      </p:nvGrpSpPr>
      <p:grpSpPr>
        <a:xfrm>
          <a:off x="0" y="0"/>
          <a:ext cx="0" cy="0"/>
          <a:chOff x="0" y="0"/>
          <a:chExt cx="0" cy="0"/>
        </a:xfrm>
      </p:grpSpPr>
      <p:sp>
        <p:nvSpPr>
          <p:cNvPr id="3" name="Rektangel 2"/>
          <p:cNvSpPr/>
          <p:nvPr/>
        </p:nvSpPr>
        <p:spPr>
          <a:xfrm>
            <a:off x="0" y="0"/>
            <a:ext cx="9144000" cy="518795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800"/>
          </a:p>
        </p:txBody>
      </p:sp>
      <p:sp>
        <p:nvSpPr>
          <p:cNvPr id="2" name="Tittel 1"/>
          <p:cNvSpPr>
            <a:spLocks noGrp="1"/>
          </p:cNvSpPr>
          <p:nvPr>
            <p:ph type="ctrTitle" hasCustomPrompt="1"/>
          </p:nvPr>
        </p:nvSpPr>
        <p:spPr>
          <a:xfrm>
            <a:off x="685800" y="1971808"/>
            <a:ext cx="7772400" cy="1021556"/>
          </a:xfrm>
        </p:spPr>
        <p:txBody>
          <a:bodyPr anchor="ctr"/>
          <a:lstStyle>
            <a:lvl1pPr algn="ctr">
              <a:defRPr sz="3200" baseline="0">
                <a:solidFill>
                  <a:schemeClr val="bg1">
                    <a:lumMod val="20000"/>
                    <a:lumOff val="80000"/>
                  </a:schemeClr>
                </a:solidFill>
              </a:defRPr>
            </a:lvl1pPr>
          </a:lstStyle>
          <a:p>
            <a:r>
              <a:rPr lang="nb-NO" dirty="0"/>
              <a:t>Skilleark</a:t>
            </a:r>
          </a:p>
        </p:txBody>
      </p:sp>
    </p:spTree>
    <p:extLst>
      <p:ext uri="{BB962C8B-B14F-4D97-AF65-F5344CB8AC3E}">
        <p14:creationId xmlns:p14="http://schemas.microsoft.com/office/powerpoint/2010/main" val="323902041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ysbilde_skilleark_lyseblått">
    <p:spTree>
      <p:nvGrpSpPr>
        <p:cNvPr id="1" name=""/>
        <p:cNvGrpSpPr/>
        <p:nvPr/>
      </p:nvGrpSpPr>
      <p:grpSpPr>
        <a:xfrm>
          <a:off x="0" y="0"/>
          <a:ext cx="0" cy="0"/>
          <a:chOff x="0" y="0"/>
          <a:chExt cx="0" cy="0"/>
        </a:xfrm>
      </p:grpSpPr>
      <p:pic>
        <p:nvPicPr>
          <p:cNvPr id="3" name="Bilde 4" descr="Bakgrunn_lys_bl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tel 1"/>
          <p:cNvSpPr>
            <a:spLocks noGrp="1"/>
          </p:cNvSpPr>
          <p:nvPr>
            <p:ph type="ctrTitle" hasCustomPrompt="1"/>
          </p:nvPr>
        </p:nvSpPr>
        <p:spPr>
          <a:xfrm>
            <a:off x="685800" y="1971808"/>
            <a:ext cx="7772400" cy="1021556"/>
          </a:xfrm>
        </p:spPr>
        <p:txBody>
          <a:bodyPr anchor="ctr"/>
          <a:lstStyle>
            <a:lvl1pPr algn="ctr">
              <a:defRPr sz="3200" baseline="0">
                <a:solidFill>
                  <a:srgbClr val="595959"/>
                </a:solidFill>
              </a:defRPr>
            </a:lvl1pPr>
          </a:lstStyle>
          <a:p>
            <a:r>
              <a:rPr lang="nb-NO" dirty="0"/>
              <a:t>Skilleark</a:t>
            </a:r>
          </a:p>
        </p:txBody>
      </p:sp>
    </p:spTree>
    <p:extLst>
      <p:ext uri="{BB962C8B-B14F-4D97-AF65-F5344CB8AC3E}">
        <p14:creationId xmlns:p14="http://schemas.microsoft.com/office/powerpoint/2010/main" val="166230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ysbilde_skilleark_blått">
    <p:spTree>
      <p:nvGrpSpPr>
        <p:cNvPr id="1" name=""/>
        <p:cNvGrpSpPr/>
        <p:nvPr/>
      </p:nvGrpSpPr>
      <p:grpSpPr>
        <a:xfrm>
          <a:off x="0" y="0"/>
          <a:ext cx="0" cy="0"/>
          <a:chOff x="0" y="0"/>
          <a:chExt cx="0" cy="0"/>
        </a:xfrm>
      </p:grpSpPr>
      <p:sp>
        <p:nvSpPr>
          <p:cNvPr id="3" name="Rektangel 2"/>
          <p:cNvSpPr/>
          <p:nvPr/>
        </p:nvSpPr>
        <p:spPr>
          <a:xfrm>
            <a:off x="0" y="0"/>
            <a:ext cx="9144000" cy="5187950"/>
          </a:xfrm>
          <a:prstGeom prst="rect">
            <a:avLst/>
          </a:prstGeom>
          <a:solidFill>
            <a:srgbClr val="0057A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800"/>
          </a:p>
        </p:txBody>
      </p:sp>
      <p:sp>
        <p:nvSpPr>
          <p:cNvPr id="4" name="Tittel 1"/>
          <p:cNvSpPr>
            <a:spLocks noGrp="1"/>
          </p:cNvSpPr>
          <p:nvPr>
            <p:ph type="ctrTitle" hasCustomPrompt="1"/>
          </p:nvPr>
        </p:nvSpPr>
        <p:spPr>
          <a:xfrm>
            <a:off x="685800" y="1971808"/>
            <a:ext cx="7772400" cy="1021556"/>
          </a:xfrm>
        </p:spPr>
        <p:txBody>
          <a:bodyPr anchor="ctr"/>
          <a:lstStyle>
            <a:lvl1pPr algn="ctr">
              <a:defRPr sz="3200" baseline="0">
                <a:solidFill>
                  <a:schemeClr val="bg1">
                    <a:lumMod val="20000"/>
                    <a:lumOff val="80000"/>
                  </a:schemeClr>
                </a:solidFill>
              </a:defRPr>
            </a:lvl1pPr>
          </a:lstStyle>
          <a:p>
            <a:r>
              <a:rPr lang="nb-NO" dirty="0"/>
              <a:t>Skilleark</a:t>
            </a:r>
          </a:p>
        </p:txBody>
      </p:sp>
    </p:spTree>
    <p:extLst>
      <p:ext uri="{BB962C8B-B14F-4D97-AF65-F5344CB8AC3E}">
        <p14:creationId xmlns:p14="http://schemas.microsoft.com/office/powerpoint/2010/main" val="310000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_3 bilder">
    <p:spTree>
      <p:nvGrpSpPr>
        <p:cNvPr id="1" name=""/>
        <p:cNvGrpSpPr/>
        <p:nvPr/>
      </p:nvGrpSpPr>
      <p:grpSpPr>
        <a:xfrm>
          <a:off x="0" y="0"/>
          <a:ext cx="0" cy="0"/>
          <a:chOff x="0" y="0"/>
          <a:chExt cx="0" cy="0"/>
        </a:xfrm>
      </p:grpSpPr>
      <p:pic>
        <p:nvPicPr>
          <p:cNvPr id="2" name="Plassholder for bilde 1" descr="Bakgrunn_Trykk_trafikk-PPT_BILDER.jpg"/>
          <p:cNvPicPr>
            <a:picLocks noChangeAspect="1"/>
          </p:cNvPicPr>
          <p:nvPr/>
        </p:nvPicPr>
        <p:blipFill>
          <a:blip r:embed="rId2">
            <a:extLst>
              <a:ext uri="{28A0092B-C50C-407E-A947-70E740481C1C}">
                <a14:useLocalDpi xmlns:a14="http://schemas.microsoft.com/office/drawing/2010/main" val="0"/>
              </a:ext>
            </a:extLst>
          </a:blip>
          <a:srcRect l="79" r="79"/>
          <a:stretch>
            <a:fillRect/>
          </a:stretch>
        </p:blipFill>
        <p:spPr bwMode="auto">
          <a:xfrm>
            <a:off x="0" y="0"/>
            <a:ext cx="9144000"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9647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lvl1pPr>
              <a:defRPr sz="2100"/>
            </a:lvl1pPr>
            <a:lvl2pPr>
              <a:defRPr sz="1800"/>
            </a:lvl2pPr>
            <a:lvl3pPr>
              <a:defRPr sz="1500"/>
            </a:lvl3pPr>
            <a:lvl4pPr>
              <a:defRPr sz="1350"/>
            </a:lvl4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4" name="Plassholder for dato 3"/>
          <p:cNvSpPr>
            <a:spLocks noGrp="1"/>
          </p:cNvSpPr>
          <p:nvPr>
            <p:ph type="dt" sz="half" idx="10"/>
          </p:nvPr>
        </p:nvSpPr>
        <p:spPr>
          <a:xfrm>
            <a:off x="457200" y="4767263"/>
            <a:ext cx="2133600" cy="273844"/>
          </a:xfrm>
          <a:prstGeom prst="rect">
            <a:avLst/>
          </a:prstGeom>
        </p:spPr>
        <p:txBody>
          <a:bodyPr/>
          <a:lstStyle/>
          <a:p>
            <a:fld id="{8B2B113C-78DF-864A-AAEA-648CEA3A47DF}" type="datetimeFigureOut">
              <a:rPr lang="nb-NO" smtClean="0"/>
              <a:t>12.12.2018</a:t>
            </a:fld>
            <a:endParaRPr lang="nb-NO"/>
          </a:p>
        </p:txBody>
      </p:sp>
      <p:sp>
        <p:nvSpPr>
          <p:cNvPr id="5" name="Plassholder for bunntekst 4"/>
          <p:cNvSpPr>
            <a:spLocks noGrp="1"/>
          </p:cNvSpPr>
          <p:nvPr>
            <p:ph type="ftr" sz="quarter" idx="11"/>
          </p:nvPr>
        </p:nvSpPr>
        <p:spPr>
          <a:xfrm>
            <a:off x="3124200" y="4767263"/>
            <a:ext cx="2895600" cy="273844"/>
          </a:xfrm>
          <a:prstGeom prst="rect">
            <a:avLst/>
          </a:prstGeom>
        </p:spPr>
        <p:txBody>
          <a:bodyPr/>
          <a:lstStyle/>
          <a:p>
            <a:endParaRPr lang="nb-NO"/>
          </a:p>
        </p:txBody>
      </p:sp>
      <p:sp>
        <p:nvSpPr>
          <p:cNvPr id="6" name="Plassholder for lysbildenummer 5"/>
          <p:cNvSpPr>
            <a:spLocks noGrp="1"/>
          </p:cNvSpPr>
          <p:nvPr>
            <p:ph type="sldNum" sz="quarter" idx="12"/>
          </p:nvPr>
        </p:nvSpPr>
        <p:spPr>
          <a:xfrm>
            <a:off x="6553200" y="4767263"/>
            <a:ext cx="2133600" cy="273844"/>
          </a:xfrm>
          <a:prstGeom prst="rect">
            <a:avLst/>
          </a:prstGeom>
        </p:spPr>
        <p:txBody>
          <a:bodyPr/>
          <a:lstStyle/>
          <a:p>
            <a:fld id="{EE5AC179-0DAF-C043-A9CF-B1A744A9B283}" type="slidenum">
              <a:rPr lang="nb-NO" smtClean="0"/>
              <a:t>‹#›</a:t>
            </a:fld>
            <a:endParaRPr lang="nb-NO"/>
          </a:p>
        </p:txBody>
      </p:sp>
    </p:spTree>
    <p:extLst>
      <p:ext uri="{BB962C8B-B14F-4D97-AF65-F5344CB8AC3E}">
        <p14:creationId xmlns:p14="http://schemas.microsoft.com/office/powerpoint/2010/main" val="199435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414463"/>
            <a:ext cx="7772400" cy="1021556"/>
          </a:xfrm>
        </p:spPr>
        <p:txBody>
          <a:bodyPr/>
          <a:lstStyle/>
          <a:p>
            <a:r>
              <a:rPr lang="nb-NO"/>
              <a:t>Klikk for å redigere tittelstil</a:t>
            </a:r>
            <a:endParaRPr lang="nb-NO" dirty="0"/>
          </a:p>
        </p:txBody>
      </p:sp>
      <p:sp>
        <p:nvSpPr>
          <p:cNvPr id="3" name="Undertittel 2"/>
          <p:cNvSpPr>
            <a:spLocks noGrp="1"/>
          </p:cNvSpPr>
          <p:nvPr>
            <p:ph type="subTitle" idx="1"/>
          </p:nvPr>
        </p:nvSpPr>
        <p:spPr>
          <a:xfrm>
            <a:off x="685800" y="2678907"/>
            <a:ext cx="7086600" cy="850106"/>
          </a:xfrm>
        </p:spPr>
        <p:txBody>
          <a:bodyPr/>
          <a:lstStyle>
            <a:lvl1pPr marL="0" indent="0" algn="l">
              <a:buNone/>
              <a:defRPr>
                <a:solidFill>
                  <a:schemeClr val="tx1">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a:xfrm>
            <a:off x="457200" y="4767263"/>
            <a:ext cx="2133600" cy="273844"/>
          </a:xfrm>
          <a:prstGeom prst="rect">
            <a:avLst/>
          </a:prstGeom>
        </p:spPr>
        <p:txBody>
          <a:bodyPr/>
          <a:lstStyle/>
          <a:p>
            <a:endParaRPr lang="nb-NO" dirty="0"/>
          </a:p>
        </p:txBody>
      </p:sp>
      <p:sp>
        <p:nvSpPr>
          <p:cNvPr id="5" name="Plassholder for bunntekst 4"/>
          <p:cNvSpPr>
            <a:spLocks noGrp="1"/>
          </p:cNvSpPr>
          <p:nvPr>
            <p:ph type="ftr" sz="quarter" idx="11"/>
          </p:nvPr>
        </p:nvSpPr>
        <p:spPr>
          <a:xfrm>
            <a:off x="3124200" y="4767263"/>
            <a:ext cx="2895600" cy="273844"/>
          </a:xfrm>
          <a:prstGeom prst="rect">
            <a:avLst/>
          </a:prstGeom>
        </p:spPr>
        <p:txBody>
          <a:bodyPr/>
          <a:lstStyle/>
          <a:p>
            <a:endParaRPr lang="nb-NO" dirty="0"/>
          </a:p>
        </p:txBody>
      </p:sp>
      <p:sp>
        <p:nvSpPr>
          <p:cNvPr id="6" name="Plassholder for lysbildenummer 5"/>
          <p:cNvSpPr>
            <a:spLocks noGrp="1"/>
          </p:cNvSpPr>
          <p:nvPr>
            <p:ph type="sldNum" sz="quarter" idx="12"/>
          </p:nvPr>
        </p:nvSpPr>
        <p:spPr>
          <a:xfrm>
            <a:off x="6553200" y="4767263"/>
            <a:ext cx="2133600" cy="273844"/>
          </a:xfrm>
          <a:prstGeom prst="rect">
            <a:avLst/>
          </a:prstGeom>
        </p:spPr>
        <p:txBody>
          <a:bodyPr/>
          <a:lstStyle/>
          <a:p>
            <a:fld id="{EE5AC179-0DAF-C043-A9CF-B1A744A9B283}" type="slidenum">
              <a:rPr lang="nb-NO" smtClean="0"/>
              <a:t>‹#›</a:t>
            </a:fld>
            <a:endParaRPr lang="nb-NO" dirty="0"/>
          </a:p>
        </p:txBody>
      </p:sp>
    </p:spTree>
    <p:extLst>
      <p:ext uri="{BB962C8B-B14F-4D97-AF65-F5344CB8AC3E}">
        <p14:creationId xmlns:p14="http://schemas.microsoft.com/office/powerpoint/2010/main" val="1379810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767263"/>
            <a:ext cx="2133600" cy="273844"/>
          </a:xfrm>
          <a:prstGeom prst="rect">
            <a:avLst/>
          </a:prstGeom>
        </p:spPr>
        <p:txBody>
          <a:bodyPr/>
          <a:lstStyle/>
          <a:p>
            <a:fld id="{8B2B113C-78DF-864A-AAEA-648CEA3A47DF}" type="datetimeFigureOut">
              <a:rPr lang="nb-NO" smtClean="0"/>
              <a:t>12.12.2018</a:t>
            </a:fld>
            <a:endParaRPr lang="nb-NO" dirty="0"/>
          </a:p>
        </p:txBody>
      </p:sp>
      <p:sp>
        <p:nvSpPr>
          <p:cNvPr id="3" name="Plassholder for bunntekst 2"/>
          <p:cNvSpPr>
            <a:spLocks noGrp="1"/>
          </p:cNvSpPr>
          <p:nvPr>
            <p:ph type="ftr" sz="quarter" idx="11"/>
          </p:nvPr>
        </p:nvSpPr>
        <p:spPr>
          <a:xfrm>
            <a:off x="3124200" y="4767263"/>
            <a:ext cx="2895600" cy="273844"/>
          </a:xfrm>
          <a:prstGeom prst="rect">
            <a:avLst/>
          </a:prstGeom>
        </p:spPr>
        <p:txBody>
          <a:bodyPr/>
          <a:lstStyle/>
          <a:p>
            <a:endParaRPr lang="nb-NO" dirty="0"/>
          </a:p>
        </p:txBody>
      </p:sp>
      <p:sp>
        <p:nvSpPr>
          <p:cNvPr id="4" name="Plassholder for lysbildenummer 3"/>
          <p:cNvSpPr>
            <a:spLocks noGrp="1"/>
          </p:cNvSpPr>
          <p:nvPr>
            <p:ph type="sldNum" sz="quarter" idx="12"/>
          </p:nvPr>
        </p:nvSpPr>
        <p:spPr>
          <a:xfrm>
            <a:off x="6553200" y="4767263"/>
            <a:ext cx="2133600" cy="273844"/>
          </a:xfrm>
          <a:prstGeom prst="rect">
            <a:avLst/>
          </a:prstGeom>
        </p:spPr>
        <p:txBody>
          <a:bodyPr/>
          <a:lstStyle/>
          <a:p>
            <a:fld id="{EE5AC179-0DAF-C043-A9CF-B1A744A9B283}" type="slidenum">
              <a:rPr lang="nb-NO" smtClean="0"/>
              <a:t>‹#›</a:t>
            </a:fld>
            <a:endParaRPr lang="nb-NO" dirty="0"/>
          </a:p>
        </p:txBody>
      </p:sp>
    </p:spTree>
    <p:extLst>
      <p:ext uri="{BB962C8B-B14F-4D97-AF65-F5344CB8AC3E}">
        <p14:creationId xmlns:p14="http://schemas.microsoft.com/office/powerpoint/2010/main" val="348358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sign/retningslinj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vl1pPr>
          </a:lstStyle>
          <a:p>
            <a:r>
              <a:rPr lang="nb-NO" dirty="0"/>
              <a:t>Retningslinjer Trygg Trafikk-Presentasjon</a:t>
            </a:r>
          </a:p>
        </p:txBody>
      </p:sp>
      <p:sp>
        <p:nvSpPr>
          <p:cNvPr id="4" name="TekstSylinder 3"/>
          <p:cNvSpPr txBox="1"/>
          <p:nvPr userDrawn="1"/>
        </p:nvSpPr>
        <p:spPr>
          <a:xfrm>
            <a:off x="1273305" y="1748837"/>
            <a:ext cx="1289863" cy="707886"/>
          </a:xfrm>
          <a:prstGeom prst="rect">
            <a:avLst/>
          </a:prstGeom>
          <a:noFill/>
        </p:spPr>
        <p:txBody>
          <a:bodyPr wrap="square" rtlCol="0">
            <a:spAutoFit/>
          </a:bodyPr>
          <a:lstStyle/>
          <a:p>
            <a:r>
              <a:rPr lang="nb-NO" sz="1000" dirty="0"/>
              <a:t>Teksten skal ligge i denne grå fargen.</a:t>
            </a:r>
            <a:r>
              <a:rPr lang="nb-NO" sz="1000" baseline="0" dirty="0"/>
              <a:t> </a:t>
            </a:r>
          </a:p>
          <a:p>
            <a:r>
              <a:rPr lang="nb-NO" sz="1000" baseline="0" dirty="0"/>
              <a:t>Eller i hvitt mot farget bakgrunn.</a:t>
            </a:r>
            <a:endParaRPr lang="nb-NO" sz="1000" dirty="0"/>
          </a:p>
        </p:txBody>
      </p:sp>
      <p:sp>
        <p:nvSpPr>
          <p:cNvPr id="5" name="Rektangel 4"/>
          <p:cNvSpPr/>
          <p:nvPr userDrawn="1"/>
        </p:nvSpPr>
        <p:spPr>
          <a:xfrm>
            <a:off x="540954" y="2650303"/>
            <a:ext cx="640146" cy="64152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p:cNvSpPr txBox="1"/>
          <p:nvPr userDrawn="1"/>
        </p:nvSpPr>
        <p:spPr>
          <a:xfrm>
            <a:off x="1273305" y="2608500"/>
            <a:ext cx="1212502" cy="707886"/>
          </a:xfrm>
          <a:prstGeom prst="rect">
            <a:avLst/>
          </a:prstGeom>
          <a:noFill/>
        </p:spPr>
        <p:txBody>
          <a:bodyPr wrap="square" rtlCol="0">
            <a:spAutoFit/>
          </a:bodyPr>
          <a:lstStyle/>
          <a:p>
            <a:r>
              <a:rPr lang="nb-NO" sz="1000" dirty="0"/>
              <a:t>Ekstra bokser som bli laget skal være </a:t>
            </a:r>
            <a:r>
              <a:rPr lang="nb-NO" sz="1000" dirty="0" err="1"/>
              <a:t>hovedsaklig</a:t>
            </a:r>
            <a:r>
              <a:rPr lang="nb-NO" sz="1000" dirty="0"/>
              <a:t> grønne.</a:t>
            </a:r>
          </a:p>
        </p:txBody>
      </p:sp>
      <p:sp>
        <p:nvSpPr>
          <p:cNvPr id="7" name="Rektangel 6"/>
          <p:cNvSpPr/>
          <p:nvPr userDrawn="1"/>
        </p:nvSpPr>
        <p:spPr>
          <a:xfrm>
            <a:off x="538970" y="3454332"/>
            <a:ext cx="642130" cy="6435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p:cNvSpPr/>
          <p:nvPr userDrawn="1"/>
        </p:nvSpPr>
        <p:spPr>
          <a:xfrm>
            <a:off x="1238386" y="3452338"/>
            <a:ext cx="646108" cy="6475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p:cNvSpPr txBox="1"/>
          <p:nvPr userDrawn="1"/>
        </p:nvSpPr>
        <p:spPr>
          <a:xfrm>
            <a:off x="2670881" y="3480245"/>
            <a:ext cx="1439562" cy="553998"/>
          </a:xfrm>
          <a:prstGeom prst="rect">
            <a:avLst/>
          </a:prstGeom>
          <a:noFill/>
        </p:spPr>
        <p:txBody>
          <a:bodyPr wrap="square" rtlCol="0">
            <a:spAutoFit/>
          </a:bodyPr>
          <a:lstStyle/>
          <a:p>
            <a:r>
              <a:rPr lang="nb-NO" sz="1000" dirty="0"/>
              <a:t>Rødt, blått og grått </a:t>
            </a:r>
            <a:br>
              <a:rPr lang="nb-NO" sz="1000" dirty="0"/>
            </a:br>
            <a:r>
              <a:rPr lang="nb-NO" sz="1000" dirty="0"/>
              <a:t>kan også brukes som støttefarger på bokser.</a:t>
            </a:r>
          </a:p>
        </p:txBody>
      </p:sp>
      <p:sp>
        <p:nvSpPr>
          <p:cNvPr id="11" name="Rektangel 10"/>
          <p:cNvSpPr/>
          <p:nvPr userDrawn="1"/>
        </p:nvSpPr>
        <p:spPr>
          <a:xfrm>
            <a:off x="540954" y="1779662"/>
            <a:ext cx="649078" cy="6504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2" name="Bilde 11" descr="Bakgrunn_Tri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96136" y="1436365"/>
            <a:ext cx="2869028" cy="1614307"/>
          </a:xfrm>
          <a:prstGeom prst="rect">
            <a:avLst/>
          </a:prstGeom>
        </p:spPr>
      </p:pic>
      <p:sp>
        <p:nvSpPr>
          <p:cNvPr id="13" name="Rektangel 12"/>
          <p:cNvSpPr/>
          <p:nvPr userDrawn="1"/>
        </p:nvSpPr>
        <p:spPr>
          <a:xfrm>
            <a:off x="5796136" y="2220952"/>
            <a:ext cx="2270112" cy="566822"/>
          </a:xfrm>
          <a:prstGeom prst="rect">
            <a:avLst/>
          </a:prstGeom>
          <a:solidFill>
            <a:schemeClr val="accent3">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TekstSylinder 13"/>
          <p:cNvSpPr txBox="1"/>
          <p:nvPr userDrawn="1"/>
        </p:nvSpPr>
        <p:spPr>
          <a:xfrm>
            <a:off x="6026782" y="2292960"/>
            <a:ext cx="2039466" cy="415498"/>
          </a:xfrm>
          <a:prstGeom prst="rect">
            <a:avLst/>
          </a:prstGeom>
          <a:noFill/>
        </p:spPr>
        <p:txBody>
          <a:bodyPr wrap="square" rtlCol="0">
            <a:spAutoFit/>
          </a:bodyPr>
          <a:lstStyle/>
          <a:p>
            <a:r>
              <a:rPr lang="nb-NO" sz="700" dirty="0">
                <a:solidFill>
                  <a:schemeClr val="bg1"/>
                </a:solidFill>
              </a:rPr>
              <a:t>Det finnes to varianter</a:t>
            </a:r>
            <a:r>
              <a:rPr lang="nb-NO" sz="700" baseline="0" dirty="0">
                <a:solidFill>
                  <a:schemeClr val="bg1"/>
                </a:solidFill>
              </a:rPr>
              <a:t> av bildene.</a:t>
            </a:r>
          </a:p>
          <a:p>
            <a:r>
              <a:rPr lang="nb-NO" sz="700" baseline="0">
                <a:solidFill>
                  <a:schemeClr val="bg1"/>
                </a:solidFill>
              </a:rPr>
              <a:t>Både </a:t>
            </a:r>
            <a:r>
              <a:rPr lang="nb-NO" sz="700" baseline="0" dirty="0">
                <a:solidFill>
                  <a:schemeClr val="bg1"/>
                </a:solidFill>
              </a:rPr>
              <a:t>lyse og mørke bilder ligger i egen mappe tilpasset PP-format.</a:t>
            </a:r>
            <a:endParaRPr lang="nb-NO" sz="700" dirty="0">
              <a:solidFill>
                <a:schemeClr val="bg1"/>
              </a:solidFill>
            </a:endParaRPr>
          </a:p>
        </p:txBody>
      </p:sp>
      <p:sp>
        <p:nvSpPr>
          <p:cNvPr id="15" name="TekstSylinder 14"/>
          <p:cNvSpPr txBox="1"/>
          <p:nvPr userDrawn="1"/>
        </p:nvSpPr>
        <p:spPr>
          <a:xfrm>
            <a:off x="508361" y="1297865"/>
            <a:ext cx="3954892" cy="276999"/>
          </a:xfrm>
          <a:prstGeom prst="rect">
            <a:avLst/>
          </a:prstGeom>
          <a:noFill/>
        </p:spPr>
        <p:txBody>
          <a:bodyPr wrap="square" rtlCol="0">
            <a:spAutoFit/>
          </a:bodyPr>
          <a:lstStyle/>
          <a:p>
            <a:r>
              <a:rPr lang="nb-NO" sz="1200" dirty="0"/>
              <a:t>Font som skal brukes er </a:t>
            </a:r>
            <a:r>
              <a:rPr lang="nb-NO" sz="1200" dirty="0" err="1"/>
              <a:t>Calibri</a:t>
            </a:r>
            <a:endParaRPr lang="nb-NO" sz="1200" dirty="0"/>
          </a:p>
        </p:txBody>
      </p:sp>
      <p:pic>
        <p:nvPicPr>
          <p:cNvPr id="8" name="Bilde 7" descr="Bakgrunn_Trikke_bild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5816" y="1447573"/>
            <a:ext cx="2849110" cy="1603099"/>
          </a:xfrm>
          <a:prstGeom prst="rect">
            <a:avLst/>
          </a:prstGeom>
        </p:spPr>
      </p:pic>
      <p:sp>
        <p:nvSpPr>
          <p:cNvPr id="17" name="Rektangel 16"/>
          <p:cNvSpPr/>
          <p:nvPr userDrawn="1"/>
        </p:nvSpPr>
        <p:spPr>
          <a:xfrm>
            <a:off x="2915816" y="2255003"/>
            <a:ext cx="2270112" cy="566822"/>
          </a:xfrm>
          <a:prstGeom prst="rect">
            <a:avLst/>
          </a:prstGeom>
          <a:solidFill>
            <a:schemeClr val="accent3">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TekstSylinder 17"/>
          <p:cNvSpPr txBox="1"/>
          <p:nvPr userDrawn="1"/>
        </p:nvSpPr>
        <p:spPr>
          <a:xfrm>
            <a:off x="3146462" y="2327011"/>
            <a:ext cx="2039466" cy="415498"/>
          </a:xfrm>
          <a:prstGeom prst="rect">
            <a:avLst/>
          </a:prstGeom>
          <a:noFill/>
        </p:spPr>
        <p:txBody>
          <a:bodyPr wrap="square" rtlCol="0">
            <a:spAutoFit/>
          </a:bodyPr>
          <a:lstStyle/>
          <a:p>
            <a:r>
              <a:rPr lang="nb-NO" sz="700" dirty="0">
                <a:solidFill>
                  <a:schemeClr val="bg1"/>
                </a:solidFill>
              </a:rPr>
              <a:t>Boks</a:t>
            </a:r>
            <a:r>
              <a:rPr lang="nb-NO" sz="700" baseline="0" dirty="0">
                <a:solidFill>
                  <a:schemeClr val="bg1"/>
                </a:solidFill>
              </a:rPr>
              <a:t> på bildet skal ligge gjennomsiktig,  </a:t>
            </a:r>
            <a:br>
              <a:rPr lang="nb-NO" sz="700" baseline="0" dirty="0">
                <a:solidFill>
                  <a:schemeClr val="bg1"/>
                </a:solidFill>
              </a:rPr>
            </a:br>
            <a:r>
              <a:rPr lang="nb-NO" sz="700" baseline="0" dirty="0">
                <a:solidFill>
                  <a:schemeClr val="bg1"/>
                </a:solidFill>
              </a:rPr>
              <a:t>valg for dette ligger under FORMAT, og GJENNOMSIKTIGHET (Pilen skal stå på 3 streker).</a:t>
            </a:r>
            <a:endParaRPr lang="nb-NO" sz="700" dirty="0">
              <a:solidFill>
                <a:schemeClr val="bg1"/>
              </a:solidFill>
            </a:endParaRPr>
          </a:p>
        </p:txBody>
      </p:sp>
      <p:sp>
        <p:nvSpPr>
          <p:cNvPr id="21" name="Rektangel 20"/>
          <p:cNvSpPr/>
          <p:nvPr userDrawn="1"/>
        </p:nvSpPr>
        <p:spPr>
          <a:xfrm>
            <a:off x="1951100" y="3450850"/>
            <a:ext cx="649078" cy="6504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TekstSylinder 21"/>
          <p:cNvSpPr txBox="1"/>
          <p:nvPr userDrawn="1"/>
        </p:nvSpPr>
        <p:spPr>
          <a:xfrm>
            <a:off x="4670721" y="3432273"/>
            <a:ext cx="2875123" cy="400110"/>
          </a:xfrm>
          <a:prstGeom prst="rect">
            <a:avLst/>
          </a:prstGeom>
          <a:noFill/>
        </p:spPr>
        <p:txBody>
          <a:bodyPr wrap="square" rtlCol="0">
            <a:spAutoFit/>
          </a:bodyPr>
          <a:lstStyle/>
          <a:p>
            <a:r>
              <a:rPr lang="nb-NO" sz="1000" i="1" dirty="0">
                <a:solidFill>
                  <a:srgbClr val="FF6600"/>
                </a:solidFill>
              </a:rPr>
              <a:t>NB! </a:t>
            </a:r>
            <a:r>
              <a:rPr lang="nb-NO" sz="1000" i="1" dirty="0"/>
              <a:t>Denne sliden ligger i lysbildemalen, så</a:t>
            </a:r>
            <a:r>
              <a:rPr lang="nb-NO" sz="1000" i="1" baseline="0" dirty="0"/>
              <a:t> den kan slettes i selve presentasjonen ved bruk.</a:t>
            </a:r>
            <a:endParaRPr lang="nb-NO" sz="1000" i="1" dirty="0"/>
          </a:p>
        </p:txBody>
      </p:sp>
    </p:spTree>
    <p:extLst>
      <p:ext uri="{BB962C8B-B14F-4D97-AF65-F5344CB8AC3E}">
        <p14:creationId xmlns:p14="http://schemas.microsoft.com/office/powerpoint/2010/main" val="44805113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_3 bilder">
    <p:spTree>
      <p:nvGrpSpPr>
        <p:cNvPr id="1" name=""/>
        <p:cNvGrpSpPr/>
        <p:nvPr/>
      </p:nvGrpSpPr>
      <p:grpSpPr>
        <a:xfrm>
          <a:off x="0" y="0"/>
          <a:ext cx="0" cy="0"/>
          <a:chOff x="0" y="0"/>
          <a:chExt cx="0" cy="0"/>
        </a:xfrm>
      </p:grpSpPr>
      <p:pic>
        <p:nvPicPr>
          <p:cNvPr id="2" name="Plassholder for bilde 1" descr="Bakgrunn_Trykk_trafikk-PPT_BILDER.jpg"/>
          <p:cNvPicPr>
            <a:picLocks noChangeAspect="1"/>
          </p:cNvPicPr>
          <p:nvPr/>
        </p:nvPicPr>
        <p:blipFill>
          <a:blip r:embed="rId2">
            <a:extLst>
              <a:ext uri="{28A0092B-C50C-407E-A947-70E740481C1C}">
                <a14:useLocalDpi xmlns:a14="http://schemas.microsoft.com/office/drawing/2010/main" val="0"/>
              </a:ext>
            </a:extLst>
          </a:blip>
          <a:srcRect l="79" r="79"/>
          <a:stretch>
            <a:fillRect/>
          </a:stretch>
        </p:blipFill>
        <p:spPr bwMode="auto">
          <a:xfrm>
            <a:off x="0" y="0"/>
            <a:ext cx="9144000"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5922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killeark m/bilde_blå_">
    <p:spTree>
      <p:nvGrpSpPr>
        <p:cNvPr id="1" name=""/>
        <p:cNvGrpSpPr/>
        <p:nvPr/>
      </p:nvGrpSpPr>
      <p:grpSpPr>
        <a:xfrm>
          <a:off x="0" y="0"/>
          <a:ext cx="0" cy="0"/>
          <a:chOff x="0" y="0"/>
          <a:chExt cx="0" cy="0"/>
        </a:xfrm>
      </p:grpSpPr>
      <p:pic>
        <p:nvPicPr>
          <p:cNvPr id="9" name="Bilde 8" descr="Bakgrunn_Tri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2" name="Rektangel 1"/>
          <p:cNvSpPr/>
          <p:nvPr userDrawn="1"/>
        </p:nvSpPr>
        <p:spPr>
          <a:xfrm>
            <a:off x="-16934" y="2896130"/>
            <a:ext cx="4622800" cy="1043772"/>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Plassholder for tekst 5"/>
          <p:cNvSpPr>
            <a:spLocks noGrp="1"/>
          </p:cNvSpPr>
          <p:nvPr>
            <p:ph type="body" sz="quarter" idx="17"/>
          </p:nvPr>
        </p:nvSpPr>
        <p:spPr>
          <a:xfrm>
            <a:off x="179512" y="3093980"/>
            <a:ext cx="4176588" cy="395700"/>
          </a:xfrm>
          <a:noFill/>
          <a:ln>
            <a:noFill/>
          </a:ln>
        </p:spPr>
        <p:txBody>
          <a:bodyPr anchor="ctr">
            <a:noAutofit/>
          </a:bodyPr>
          <a:lstStyle>
            <a:lvl1pPr marL="0" indent="0" algn="ctr">
              <a:lnSpc>
                <a:spcPct val="80000"/>
              </a:lnSpc>
              <a:buNone/>
              <a:defRPr sz="2000" b="1" i="0" baseline="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
        <p:nvSpPr>
          <p:cNvPr id="7" name="Plassholder for tekst 5"/>
          <p:cNvSpPr>
            <a:spLocks noGrp="1"/>
          </p:cNvSpPr>
          <p:nvPr>
            <p:ph type="body" sz="quarter" idx="18" hasCustomPrompt="1"/>
          </p:nvPr>
        </p:nvSpPr>
        <p:spPr>
          <a:xfrm>
            <a:off x="0" y="3507854"/>
            <a:ext cx="4622800" cy="395700"/>
          </a:xfrm>
          <a:noFill/>
          <a:ln>
            <a:noFill/>
          </a:ln>
        </p:spPr>
        <p:txBody>
          <a:bodyPr anchor="ctr">
            <a:noAutofit/>
          </a:bodyPr>
          <a:lstStyle>
            <a:lvl1pPr marL="0" indent="0" algn="ctr">
              <a:lnSpc>
                <a:spcPct val="80000"/>
              </a:lnSpc>
              <a:buNone/>
              <a:defRPr sz="1400" b="0" i="0" baseline="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dirty="0"/>
              <a:t>Klikk for å skrive inn underheading</a:t>
            </a:r>
          </a:p>
        </p:txBody>
      </p:sp>
    </p:spTree>
    <p:extLst>
      <p:ext uri="{BB962C8B-B14F-4D97-AF65-F5344CB8AC3E}">
        <p14:creationId xmlns:p14="http://schemas.microsoft.com/office/powerpoint/2010/main" val="11505390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ysbilde m/kun bilde ">
    <p:spTree>
      <p:nvGrpSpPr>
        <p:cNvPr id="1" name=""/>
        <p:cNvGrpSpPr/>
        <p:nvPr/>
      </p:nvGrpSpPr>
      <p:grpSpPr>
        <a:xfrm>
          <a:off x="0" y="0"/>
          <a:ext cx="0" cy="0"/>
          <a:chOff x="0" y="0"/>
          <a:chExt cx="0" cy="0"/>
        </a:xfrm>
      </p:grpSpPr>
      <p:sp>
        <p:nvSpPr>
          <p:cNvPr id="8" name="Plassholder for bilde 12"/>
          <p:cNvSpPr>
            <a:spLocks noGrp="1"/>
          </p:cNvSpPr>
          <p:nvPr>
            <p:ph type="pic" sz="quarter" idx="14"/>
          </p:nvPr>
        </p:nvSpPr>
        <p:spPr>
          <a:xfrm>
            <a:off x="3" y="1"/>
            <a:ext cx="9143999" cy="5156200"/>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atin typeface="Segoe UI" panose="020B0502040204020203" pitchFamily="34" charset="0"/>
                <a:cs typeface="Segoe UI" panose="020B0502040204020203" pitchFamily="34" charset="0"/>
              </a:defRPr>
            </a:lvl1pPr>
          </a:lstStyle>
          <a:p>
            <a:pPr lvl="0"/>
            <a:r>
              <a:rPr lang="nb-NO" noProof="0"/>
              <a:t>Dra bildet til plassholderen eller klikk ikonet for å legge til</a:t>
            </a:r>
            <a:endParaRPr lang="nb-NO" noProof="0" dirty="0"/>
          </a:p>
        </p:txBody>
      </p:sp>
    </p:spTree>
    <p:extLst>
      <p:ext uri="{BB962C8B-B14F-4D97-AF65-F5344CB8AC3E}">
        <p14:creationId xmlns:p14="http://schemas.microsoft.com/office/powerpoint/2010/main" val="268317794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ysbilde m/1 bilde, utfallende bunn">
    <p:spTree>
      <p:nvGrpSpPr>
        <p:cNvPr id="1" name=""/>
        <p:cNvGrpSpPr/>
        <p:nvPr/>
      </p:nvGrpSpPr>
      <p:grpSpPr>
        <a:xfrm>
          <a:off x="0" y="0"/>
          <a:ext cx="0" cy="0"/>
          <a:chOff x="0" y="0"/>
          <a:chExt cx="0" cy="0"/>
        </a:xfrm>
      </p:grpSpPr>
      <p:sp>
        <p:nvSpPr>
          <p:cNvPr id="8" name="Plassholder for bilde 12"/>
          <p:cNvSpPr>
            <a:spLocks noGrp="1"/>
          </p:cNvSpPr>
          <p:nvPr>
            <p:ph type="pic" sz="quarter" idx="14"/>
          </p:nvPr>
        </p:nvSpPr>
        <p:spPr>
          <a:xfrm>
            <a:off x="0" y="1159298"/>
            <a:ext cx="9144000" cy="3984201"/>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atin typeface="Segoe UI" panose="020B0502040204020203" pitchFamily="34" charset="0"/>
                <a:cs typeface="Segoe UI" panose="020B0502040204020203" pitchFamily="34" charset="0"/>
              </a:defRPr>
            </a:lvl1pPr>
          </a:lstStyle>
          <a:p>
            <a:pPr lvl="0"/>
            <a:r>
              <a:rPr lang="nb-NO" noProof="0"/>
              <a:t>Dra bildet til plassholderen eller klikk ikonet for å legge til</a:t>
            </a:r>
            <a:endParaRPr lang="nb-NO" noProof="0" dirty="0"/>
          </a:p>
        </p:txBody>
      </p:sp>
      <p:sp>
        <p:nvSpPr>
          <p:cNvPr id="4"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244524537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m/1 spalte">
    <p:spTree>
      <p:nvGrpSpPr>
        <p:cNvPr id="1" name=""/>
        <p:cNvGrpSpPr/>
        <p:nvPr/>
      </p:nvGrpSpPr>
      <p:grpSpPr>
        <a:xfrm>
          <a:off x="0" y="0"/>
          <a:ext cx="0" cy="0"/>
          <a:chOff x="0" y="0"/>
          <a:chExt cx="0" cy="0"/>
        </a:xfrm>
      </p:grpSpPr>
      <p:sp>
        <p:nvSpPr>
          <p:cNvPr id="9" name="Plassholder for tekst 8"/>
          <p:cNvSpPr>
            <a:spLocks noGrp="1"/>
          </p:cNvSpPr>
          <p:nvPr>
            <p:ph type="body" sz="quarter" idx="13"/>
          </p:nvPr>
        </p:nvSpPr>
        <p:spPr>
          <a:xfrm>
            <a:off x="457200" y="1473202"/>
            <a:ext cx="8237538" cy="2781299"/>
          </a:xfrm>
        </p:spPr>
        <p:txBody>
          <a:bodyPr>
            <a:normAutofit/>
          </a:bodyPr>
          <a:lstStyle>
            <a:lvl1pPr marL="0" indent="0" algn="l">
              <a:lnSpc>
                <a:spcPct val="120000"/>
              </a:lnSpc>
              <a:buNone/>
              <a:defRPr sz="2000" b="0" i="0" baseline="0">
                <a:solidFill>
                  <a:srgbClr val="595959"/>
                </a:solidFill>
                <a:latin typeface="Calibri"/>
                <a:cs typeface="Calibri"/>
              </a:defRPr>
            </a:lvl1pPr>
          </a:lstStyle>
          <a:p>
            <a:pPr lvl="0"/>
            <a:r>
              <a:rPr lang="nb-NO"/>
              <a:t>Klikk for å redigere tekststiler i malen</a:t>
            </a:r>
          </a:p>
        </p:txBody>
      </p:sp>
      <p:sp>
        <p:nvSpPr>
          <p:cNvPr id="6"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100365724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ysbilde heading m/bullets 1 spalte">
    <p:spTree>
      <p:nvGrpSpPr>
        <p:cNvPr id="1" name=""/>
        <p:cNvGrpSpPr/>
        <p:nvPr/>
      </p:nvGrpSpPr>
      <p:grpSpPr>
        <a:xfrm>
          <a:off x="0" y="0"/>
          <a:ext cx="0" cy="0"/>
          <a:chOff x="0" y="0"/>
          <a:chExt cx="0" cy="0"/>
        </a:xfrm>
      </p:grpSpPr>
      <p:sp>
        <p:nvSpPr>
          <p:cNvPr id="9" name="Plassholder for tekst 8"/>
          <p:cNvSpPr>
            <a:spLocks noGrp="1"/>
          </p:cNvSpPr>
          <p:nvPr>
            <p:ph type="body" sz="quarter" idx="13"/>
          </p:nvPr>
        </p:nvSpPr>
        <p:spPr>
          <a:xfrm>
            <a:off x="457200" y="1473202"/>
            <a:ext cx="8237538" cy="2781299"/>
          </a:xfrm>
        </p:spPr>
        <p:txBody>
          <a:bodyPr>
            <a:normAutofit/>
          </a:bodyPr>
          <a:lstStyle>
            <a:lvl1pPr marL="285750" indent="-285750" algn="l">
              <a:lnSpc>
                <a:spcPct val="120000"/>
              </a:lnSpc>
              <a:buFont typeface="Wingdings" charset="2"/>
              <a:buChar char="§"/>
              <a:defRPr sz="2000" b="0" i="0" baseline="0">
                <a:solidFill>
                  <a:srgbClr val="595959"/>
                </a:solidFill>
                <a:latin typeface="Calibri"/>
                <a:cs typeface="Calibri"/>
              </a:defRPr>
            </a:lvl1pPr>
          </a:lstStyle>
          <a:p>
            <a:pPr lvl="0"/>
            <a:r>
              <a:rPr lang="nb-NO"/>
              <a:t>Klikk for å redigere tekststiler i malen</a:t>
            </a:r>
          </a:p>
          <a:p>
            <a:pPr lvl="1"/>
            <a:r>
              <a:rPr lang="nb-NO"/>
              <a:t>Andre nivå</a:t>
            </a:r>
          </a:p>
        </p:txBody>
      </p:sp>
      <p:sp>
        <p:nvSpPr>
          <p:cNvPr id="4"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7174167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killeark m/bilde_blå_">
    <p:spTree>
      <p:nvGrpSpPr>
        <p:cNvPr id="1" name=""/>
        <p:cNvGrpSpPr/>
        <p:nvPr/>
      </p:nvGrpSpPr>
      <p:grpSpPr>
        <a:xfrm>
          <a:off x="0" y="0"/>
          <a:ext cx="0" cy="0"/>
          <a:chOff x="0" y="0"/>
          <a:chExt cx="0" cy="0"/>
        </a:xfrm>
      </p:grpSpPr>
      <p:pic>
        <p:nvPicPr>
          <p:cNvPr id="9" name="Bilde 8" descr="Bakgrunn_Tri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2" name="Rektangel 1"/>
          <p:cNvSpPr/>
          <p:nvPr userDrawn="1"/>
        </p:nvSpPr>
        <p:spPr>
          <a:xfrm>
            <a:off x="-16934" y="2896130"/>
            <a:ext cx="4622800" cy="1043772"/>
          </a:xfrm>
          <a:prstGeom prst="rect">
            <a:avLst/>
          </a:prstGeom>
          <a:solidFill>
            <a:schemeClr val="accent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Plassholder for tekst 5"/>
          <p:cNvSpPr>
            <a:spLocks noGrp="1"/>
          </p:cNvSpPr>
          <p:nvPr>
            <p:ph type="body" sz="quarter" idx="17"/>
          </p:nvPr>
        </p:nvSpPr>
        <p:spPr>
          <a:xfrm>
            <a:off x="179512" y="3093980"/>
            <a:ext cx="4176588" cy="395700"/>
          </a:xfrm>
          <a:noFill/>
          <a:ln>
            <a:noFill/>
          </a:ln>
        </p:spPr>
        <p:txBody>
          <a:bodyPr anchor="ctr">
            <a:noAutofit/>
          </a:bodyPr>
          <a:lstStyle>
            <a:lvl1pPr marL="0" indent="0" algn="ctr">
              <a:lnSpc>
                <a:spcPct val="80000"/>
              </a:lnSpc>
              <a:buNone/>
              <a:defRPr sz="2000" b="1" i="0" baseline="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
        <p:nvSpPr>
          <p:cNvPr id="7" name="Plassholder for tekst 5"/>
          <p:cNvSpPr>
            <a:spLocks noGrp="1"/>
          </p:cNvSpPr>
          <p:nvPr>
            <p:ph type="body" sz="quarter" idx="18" hasCustomPrompt="1"/>
          </p:nvPr>
        </p:nvSpPr>
        <p:spPr>
          <a:xfrm>
            <a:off x="0" y="3507854"/>
            <a:ext cx="4622800" cy="395700"/>
          </a:xfrm>
          <a:noFill/>
          <a:ln>
            <a:noFill/>
          </a:ln>
        </p:spPr>
        <p:txBody>
          <a:bodyPr anchor="ctr">
            <a:noAutofit/>
          </a:bodyPr>
          <a:lstStyle>
            <a:lvl1pPr marL="0" indent="0" algn="ctr">
              <a:lnSpc>
                <a:spcPct val="80000"/>
              </a:lnSpc>
              <a:buNone/>
              <a:defRPr sz="1400" b="0" i="0" baseline="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dirty="0"/>
              <a:t>Klikk for å skrive inn underheading</a:t>
            </a:r>
          </a:p>
        </p:txBody>
      </p:sp>
    </p:spTree>
    <p:extLst>
      <p:ext uri="{BB962C8B-B14F-4D97-AF65-F5344CB8AC3E}">
        <p14:creationId xmlns:p14="http://schemas.microsoft.com/office/powerpoint/2010/main" val="163501908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ysbilde heading m/bullets 2 spalte_Smart">
    <p:spTree>
      <p:nvGrpSpPr>
        <p:cNvPr id="1" name=""/>
        <p:cNvGrpSpPr/>
        <p:nvPr/>
      </p:nvGrpSpPr>
      <p:grpSpPr>
        <a:xfrm>
          <a:off x="0" y="0"/>
          <a:ext cx="0" cy="0"/>
          <a:chOff x="0" y="0"/>
          <a:chExt cx="0" cy="0"/>
        </a:xfrm>
      </p:grpSpPr>
      <p:sp>
        <p:nvSpPr>
          <p:cNvPr id="3" name="Plassholder for innhold 5"/>
          <p:cNvSpPr>
            <a:spLocks noGrp="1"/>
          </p:cNvSpPr>
          <p:nvPr>
            <p:ph idx="1" hasCustomPrompt="1"/>
          </p:nvPr>
        </p:nvSpPr>
        <p:spPr>
          <a:xfrm>
            <a:off x="457200" y="1275606"/>
            <a:ext cx="8237538" cy="2641473"/>
          </a:xfrm>
        </p:spPr>
        <p:txBody>
          <a:bodyPr numCol="2" spcCol="180000">
            <a:normAutofit/>
          </a:bodyPr>
          <a:lstStyle>
            <a:lvl1pPr marL="0" marR="0" indent="0" algn="l" defTabSz="457200" rtl="0" eaLnBrk="1" fontAlgn="auto" latinLnBrk="0" hangingPunct="1">
              <a:lnSpc>
                <a:spcPct val="120000"/>
              </a:lnSpc>
              <a:spcBef>
                <a:spcPct val="20000"/>
              </a:spcBef>
              <a:spcAft>
                <a:spcPts val="0"/>
              </a:spcAft>
              <a:buClrTx/>
              <a:buSzTx/>
              <a:buFont typeface="Wingdings" charset="2"/>
              <a:buNone/>
              <a:tabLst/>
              <a:defRPr sz="1600" baseline="0"/>
            </a:lvl1pPr>
          </a:lstStyle>
          <a:p>
            <a:pPr lvl="0"/>
            <a:r>
              <a:rPr lang="nb-NO" dirty="0"/>
              <a:t>Klikk for å redigere tekststiler i malen </a:t>
            </a:r>
          </a:p>
          <a:p>
            <a:pPr lvl="1"/>
            <a:r>
              <a:rPr lang="nb-NO" dirty="0"/>
              <a:t>Andre nivå</a:t>
            </a:r>
          </a:p>
          <a:p>
            <a:pPr lvl="2"/>
            <a:r>
              <a:rPr lang="nb-NO" dirty="0"/>
              <a:t>Tredje nivå</a:t>
            </a:r>
          </a:p>
          <a:p>
            <a:pPr lvl="3"/>
            <a:r>
              <a:rPr lang="nb-NO" dirty="0"/>
              <a:t>Fjerde nivå</a:t>
            </a:r>
          </a:p>
        </p:txBody>
      </p:sp>
      <p:sp>
        <p:nvSpPr>
          <p:cNvPr id="4"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394227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ysbilde m/1 bilde_høyre + tekst">
    <p:spTree>
      <p:nvGrpSpPr>
        <p:cNvPr id="1" name=""/>
        <p:cNvGrpSpPr/>
        <p:nvPr/>
      </p:nvGrpSpPr>
      <p:grpSpPr>
        <a:xfrm>
          <a:off x="0" y="0"/>
          <a:ext cx="0" cy="0"/>
          <a:chOff x="0" y="0"/>
          <a:chExt cx="0" cy="0"/>
        </a:xfrm>
      </p:grpSpPr>
      <p:sp>
        <p:nvSpPr>
          <p:cNvPr id="11" name="Plassholder for bilde 12"/>
          <p:cNvSpPr>
            <a:spLocks noGrp="1"/>
          </p:cNvSpPr>
          <p:nvPr>
            <p:ph type="pic" sz="quarter" idx="16"/>
          </p:nvPr>
        </p:nvSpPr>
        <p:spPr>
          <a:xfrm>
            <a:off x="6079070" y="1"/>
            <a:ext cx="3064933" cy="5143501"/>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n>
                  <a:noFill/>
                </a:ln>
                <a:latin typeface="Segoe UI" panose="020B0502040204020203" pitchFamily="34" charset="0"/>
                <a:cs typeface="Segoe UI" panose="020B0502040204020203" pitchFamily="34" charset="0"/>
              </a:defRPr>
            </a:lvl1pPr>
          </a:lstStyle>
          <a:p>
            <a:pPr lvl="0"/>
            <a:r>
              <a:rPr lang="nb-NO" noProof="0"/>
              <a:t>Dra bildet til plassholderen eller klikk ikonet for å legge til</a:t>
            </a:r>
            <a:endParaRPr lang="nb-NO" noProof="0" dirty="0"/>
          </a:p>
        </p:txBody>
      </p:sp>
      <p:sp>
        <p:nvSpPr>
          <p:cNvPr id="8" name="Plassholder for tekst 8"/>
          <p:cNvSpPr>
            <a:spLocks noGrp="1"/>
          </p:cNvSpPr>
          <p:nvPr>
            <p:ph type="body" sz="quarter" idx="13"/>
          </p:nvPr>
        </p:nvSpPr>
        <p:spPr>
          <a:xfrm>
            <a:off x="457202" y="1473202"/>
            <a:ext cx="5334001" cy="2781299"/>
          </a:xfrm>
        </p:spPr>
        <p:txBody>
          <a:bodyPr>
            <a:normAutofit/>
          </a:bodyPr>
          <a:lstStyle>
            <a:lvl1pPr marL="0" marR="0" indent="0" algn="l" defTabSz="457200" rtl="0" eaLnBrk="1" fontAlgn="auto" latinLnBrk="0" hangingPunct="1">
              <a:lnSpc>
                <a:spcPct val="120000"/>
              </a:lnSpc>
              <a:spcBef>
                <a:spcPct val="20000"/>
              </a:spcBef>
              <a:spcAft>
                <a:spcPts val="0"/>
              </a:spcAft>
              <a:buClrTx/>
              <a:buSzTx/>
              <a:buFont typeface="Wingdings" charset="2"/>
              <a:buNone/>
              <a:tabLst/>
              <a:defRPr sz="2000" b="0" i="0" baseline="0">
                <a:solidFill>
                  <a:srgbClr val="595959"/>
                </a:solidFill>
                <a:latin typeface="Calibri"/>
                <a:cs typeface="Calibri"/>
              </a:defRPr>
            </a:lvl1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5"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32159331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ysbilde m/1 bilde_venstre + tekst">
    <p:spTree>
      <p:nvGrpSpPr>
        <p:cNvPr id="1" name=""/>
        <p:cNvGrpSpPr/>
        <p:nvPr/>
      </p:nvGrpSpPr>
      <p:grpSpPr>
        <a:xfrm>
          <a:off x="0" y="0"/>
          <a:ext cx="0" cy="0"/>
          <a:chOff x="0" y="0"/>
          <a:chExt cx="0" cy="0"/>
        </a:xfrm>
      </p:grpSpPr>
      <p:sp>
        <p:nvSpPr>
          <p:cNvPr id="11" name="Plassholder for bilde 12"/>
          <p:cNvSpPr>
            <a:spLocks noGrp="1"/>
          </p:cNvSpPr>
          <p:nvPr>
            <p:ph type="pic" sz="quarter" idx="16"/>
          </p:nvPr>
        </p:nvSpPr>
        <p:spPr>
          <a:xfrm>
            <a:off x="2" y="1"/>
            <a:ext cx="3064933" cy="5143501"/>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n>
                  <a:noFill/>
                </a:ln>
                <a:latin typeface="Segoe UI" panose="020B0502040204020203" pitchFamily="34" charset="0"/>
                <a:cs typeface="Segoe UI" panose="020B0502040204020203" pitchFamily="34" charset="0"/>
              </a:defRPr>
            </a:lvl1pPr>
          </a:lstStyle>
          <a:p>
            <a:pPr lvl="0"/>
            <a:r>
              <a:rPr lang="nb-NO" noProof="0"/>
              <a:t>Dra bildet til plassholderen eller klikk ikonet for å legge til</a:t>
            </a:r>
            <a:endParaRPr lang="nb-NO" noProof="0" dirty="0"/>
          </a:p>
        </p:txBody>
      </p:sp>
      <p:sp>
        <p:nvSpPr>
          <p:cNvPr id="8" name="Plassholder for tekst 8"/>
          <p:cNvSpPr>
            <a:spLocks noGrp="1"/>
          </p:cNvSpPr>
          <p:nvPr>
            <p:ph type="body" sz="quarter" idx="13"/>
          </p:nvPr>
        </p:nvSpPr>
        <p:spPr>
          <a:xfrm>
            <a:off x="3268133" y="1473202"/>
            <a:ext cx="5334001" cy="2781299"/>
          </a:xfrm>
        </p:spPr>
        <p:txBody>
          <a:bodyPr>
            <a:normAutofit/>
          </a:bodyPr>
          <a:lstStyle>
            <a:lvl1pPr marL="0" marR="0" indent="0" algn="l" defTabSz="457200" rtl="0" eaLnBrk="1" fontAlgn="auto" latinLnBrk="0" hangingPunct="1">
              <a:lnSpc>
                <a:spcPct val="120000"/>
              </a:lnSpc>
              <a:spcBef>
                <a:spcPct val="20000"/>
              </a:spcBef>
              <a:spcAft>
                <a:spcPts val="0"/>
              </a:spcAft>
              <a:buClrTx/>
              <a:buSzTx/>
              <a:buFont typeface="Wingdings" charset="2"/>
              <a:buNone/>
              <a:tabLst/>
              <a:defRPr sz="2000" b="0" i="0" baseline="0">
                <a:solidFill>
                  <a:srgbClr val="595959"/>
                </a:solidFill>
                <a:latin typeface="Calibri"/>
                <a:cs typeface="Calibri"/>
              </a:defRPr>
            </a:lvl1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2" name="Plassholder for tittel 1"/>
          <p:cNvSpPr>
            <a:spLocks noGrp="1"/>
          </p:cNvSpPr>
          <p:nvPr>
            <p:ph type="title"/>
          </p:nvPr>
        </p:nvSpPr>
        <p:spPr>
          <a:xfrm>
            <a:off x="3268133" y="392253"/>
            <a:ext cx="7353300" cy="857250"/>
          </a:xfrm>
          <a:prstGeom prst="rect">
            <a:avLst/>
          </a:prstGeom>
        </p:spPr>
        <p:txBody>
          <a:bodyPr rtlCol="0" anchor="ctr">
            <a:noAutofit/>
          </a:bodyPr>
          <a:lstStyle/>
          <a:p>
            <a:r>
              <a:rPr lang="nb-NO"/>
              <a:t>Klikk for å redigere tittelstil</a:t>
            </a:r>
            <a:endParaRPr lang="nb-NO" dirty="0"/>
          </a:p>
        </p:txBody>
      </p:sp>
    </p:spTree>
    <p:extLst>
      <p:ext uri="{BB962C8B-B14F-4D97-AF65-F5344CB8AC3E}">
        <p14:creationId xmlns:p14="http://schemas.microsoft.com/office/powerpoint/2010/main" val="19579907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killeark m/bilde_grønn">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Dra bildet til plassholderen eller klikk ikonet for å legge til</a:t>
            </a:r>
            <a:endParaRPr lang="nb-NO" noProof="0" dirty="0"/>
          </a:p>
        </p:txBody>
      </p:sp>
      <p:sp>
        <p:nvSpPr>
          <p:cNvPr id="6" name="Plassholder for tekst 5"/>
          <p:cNvSpPr>
            <a:spLocks noGrp="1"/>
          </p:cNvSpPr>
          <p:nvPr>
            <p:ph type="body" sz="quarter" idx="17"/>
          </p:nvPr>
        </p:nvSpPr>
        <p:spPr>
          <a:xfrm>
            <a:off x="-16934" y="2896130"/>
            <a:ext cx="4622800" cy="871538"/>
          </a:xfrm>
          <a:solidFill>
            <a:srgbClr val="C1D837">
              <a:alpha val="81000"/>
            </a:srgbClr>
          </a:solidFill>
          <a:ln>
            <a:noFill/>
          </a:ln>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2299032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killeark m/bilde_grå">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Dra bildet til plassholderen eller klikk ikonet for å legge til</a:t>
            </a:r>
            <a:endParaRPr lang="nb-NO" noProof="0" dirty="0"/>
          </a:p>
        </p:txBody>
      </p:sp>
      <p:sp>
        <p:nvSpPr>
          <p:cNvPr id="6" name="Plassholder for tekst 5"/>
          <p:cNvSpPr>
            <a:spLocks noGrp="1"/>
          </p:cNvSpPr>
          <p:nvPr>
            <p:ph type="body" sz="quarter" idx="17"/>
          </p:nvPr>
        </p:nvSpPr>
        <p:spPr>
          <a:xfrm>
            <a:off x="-16934" y="2896130"/>
            <a:ext cx="4622800" cy="871538"/>
          </a:xfrm>
          <a:solidFill>
            <a:schemeClr val="tx1">
              <a:lumMod val="50000"/>
              <a:alpha val="79000"/>
            </a:schemeClr>
          </a:solidFill>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378784737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killeark m/bilde_blå">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Dra bildet til plassholderen eller klikk ikonet for å legge til</a:t>
            </a:r>
            <a:endParaRPr lang="nb-NO" noProof="0" dirty="0"/>
          </a:p>
        </p:txBody>
      </p:sp>
      <p:sp>
        <p:nvSpPr>
          <p:cNvPr id="6" name="Plassholder for tekst 5"/>
          <p:cNvSpPr>
            <a:spLocks noGrp="1"/>
          </p:cNvSpPr>
          <p:nvPr>
            <p:ph type="body" sz="quarter" idx="17"/>
          </p:nvPr>
        </p:nvSpPr>
        <p:spPr>
          <a:xfrm>
            <a:off x="-16934" y="2896130"/>
            <a:ext cx="4622800" cy="871538"/>
          </a:xfrm>
          <a:solidFill>
            <a:srgbClr val="0057A8">
              <a:alpha val="79000"/>
            </a:srgbClr>
          </a:solidFill>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47221925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killeark m/bilde_rød">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Dra bildet til plassholderen eller klikk ikonet for å legge til</a:t>
            </a:r>
            <a:endParaRPr lang="nb-NO" noProof="0" dirty="0"/>
          </a:p>
        </p:txBody>
      </p:sp>
      <p:sp>
        <p:nvSpPr>
          <p:cNvPr id="6" name="Plassholder for tekst 5"/>
          <p:cNvSpPr>
            <a:spLocks noGrp="1"/>
          </p:cNvSpPr>
          <p:nvPr>
            <p:ph type="body" sz="quarter" idx="17"/>
          </p:nvPr>
        </p:nvSpPr>
        <p:spPr>
          <a:xfrm>
            <a:off x="-16934" y="2896130"/>
            <a:ext cx="4622800" cy="871538"/>
          </a:xfrm>
          <a:solidFill>
            <a:srgbClr val="EE2E24">
              <a:alpha val="81000"/>
            </a:srgbClr>
          </a:solidFill>
        </p:spPr>
        <p:txBody>
          <a:bodyPr anchor="ctr">
            <a:noAutofit/>
          </a:bodyPr>
          <a:lstStyle>
            <a:lvl1pPr marL="0" indent="0" algn="ctr">
              <a:lnSpc>
                <a:spcPct val="80000"/>
              </a:lnSpc>
              <a:buNone/>
              <a:defRPr sz="3200" b="1"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395234271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killeark m/bilde_&quot;Snakkeslides&quot;">
    <p:spTree>
      <p:nvGrpSpPr>
        <p:cNvPr id="1" name=""/>
        <p:cNvGrpSpPr/>
        <p:nvPr/>
      </p:nvGrpSpPr>
      <p:grpSpPr>
        <a:xfrm>
          <a:off x="0" y="0"/>
          <a:ext cx="0" cy="0"/>
          <a:chOff x="0" y="0"/>
          <a:chExt cx="0" cy="0"/>
        </a:xfrm>
      </p:grpSpPr>
      <p:sp>
        <p:nvSpPr>
          <p:cNvPr id="3" name="Plassholder for bilde 2"/>
          <p:cNvSpPr>
            <a:spLocks noGrp="1"/>
          </p:cNvSpPr>
          <p:nvPr>
            <p:ph type="pic" sz="quarter" idx="16"/>
          </p:nvPr>
        </p:nvSpPr>
        <p:spPr>
          <a:xfrm>
            <a:off x="0" y="-8467"/>
            <a:ext cx="9144000" cy="5151967"/>
          </a:xfrm>
        </p:spPr>
        <p:txBody>
          <a:bodyPr rtlCol="0" anchor="ctr">
            <a:normAutofit/>
          </a:bodyPr>
          <a:lstStyle>
            <a:lvl1pPr marL="0" indent="0" algn="ctr">
              <a:buNone/>
              <a:defRPr/>
            </a:lvl1pPr>
          </a:lstStyle>
          <a:p>
            <a:pPr lvl="0"/>
            <a:r>
              <a:rPr lang="nb-NO" noProof="0"/>
              <a:t>Dra bildet til plassholderen eller klikk ikonet for å legge til</a:t>
            </a:r>
            <a:endParaRPr lang="nb-NO" noProof="0" dirty="0"/>
          </a:p>
        </p:txBody>
      </p:sp>
      <p:sp>
        <p:nvSpPr>
          <p:cNvPr id="6" name="Plassholder for tekst 5"/>
          <p:cNvSpPr>
            <a:spLocks noGrp="1"/>
          </p:cNvSpPr>
          <p:nvPr>
            <p:ph type="body" sz="quarter" idx="17"/>
          </p:nvPr>
        </p:nvSpPr>
        <p:spPr>
          <a:xfrm>
            <a:off x="0" y="1052140"/>
            <a:ext cx="4622800" cy="871538"/>
          </a:xfrm>
          <a:solidFill>
            <a:srgbClr val="C1D837">
              <a:alpha val="81000"/>
            </a:srgbClr>
          </a:solidFill>
          <a:ln>
            <a:noFill/>
          </a:ln>
        </p:spPr>
        <p:txBody>
          <a:bodyPr anchor="ctr">
            <a:noAutofit/>
          </a:bodyPr>
          <a:lstStyle>
            <a:lvl1pPr marL="0" indent="0" algn="ctr">
              <a:lnSpc>
                <a:spcPct val="80000"/>
              </a:lnSpc>
              <a:buNone/>
              <a:defRPr sz="2000" b="0"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
        <p:nvSpPr>
          <p:cNvPr id="4" name="Plassholder for tekst 5"/>
          <p:cNvSpPr>
            <a:spLocks noGrp="1"/>
          </p:cNvSpPr>
          <p:nvPr>
            <p:ph type="body" sz="quarter" idx="18"/>
          </p:nvPr>
        </p:nvSpPr>
        <p:spPr>
          <a:xfrm>
            <a:off x="0" y="2063667"/>
            <a:ext cx="4622800" cy="871538"/>
          </a:xfrm>
          <a:solidFill>
            <a:srgbClr val="C1D837">
              <a:alpha val="81000"/>
            </a:srgbClr>
          </a:solidFill>
          <a:ln>
            <a:noFill/>
          </a:ln>
        </p:spPr>
        <p:txBody>
          <a:bodyPr anchor="ctr">
            <a:noAutofit/>
          </a:bodyPr>
          <a:lstStyle>
            <a:lvl1pPr marL="0" indent="0" algn="ctr">
              <a:lnSpc>
                <a:spcPct val="80000"/>
              </a:lnSpc>
              <a:buNone/>
              <a:defRPr sz="2000" b="0"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
        <p:nvSpPr>
          <p:cNvPr id="5" name="Plassholder for tekst 5"/>
          <p:cNvSpPr>
            <a:spLocks noGrp="1"/>
          </p:cNvSpPr>
          <p:nvPr>
            <p:ph type="body" sz="quarter" idx="19"/>
          </p:nvPr>
        </p:nvSpPr>
        <p:spPr>
          <a:xfrm>
            <a:off x="0" y="3068364"/>
            <a:ext cx="4622800" cy="871538"/>
          </a:xfrm>
          <a:solidFill>
            <a:srgbClr val="C1D837">
              <a:alpha val="81000"/>
            </a:srgbClr>
          </a:solidFill>
          <a:ln>
            <a:noFill/>
          </a:ln>
        </p:spPr>
        <p:txBody>
          <a:bodyPr anchor="ctr">
            <a:noAutofit/>
          </a:bodyPr>
          <a:lstStyle>
            <a:lvl1pPr marL="0" indent="0" algn="ctr">
              <a:lnSpc>
                <a:spcPct val="80000"/>
              </a:lnSpc>
              <a:buNone/>
              <a:defRPr sz="2000" b="0" i="0">
                <a:solidFill>
                  <a:schemeClr val="bg1">
                    <a:lumMod val="20000"/>
                    <a:lumOff val="80000"/>
                  </a:schemeClr>
                </a:solidFill>
                <a:latin typeface="Calibri"/>
                <a:cs typeface="Calibri"/>
              </a:defRPr>
            </a:lvl1pPr>
            <a:lvl2pPr marL="457200" indent="0" algn="ctr">
              <a:buNone/>
              <a:defRPr sz="3200" b="1" i="0">
                <a:latin typeface="Calibri"/>
                <a:cs typeface="Calibri"/>
              </a:defRPr>
            </a:lvl2pPr>
            <a:lvl3pPr marL="914400" indent="0" algn="ctr">
              <a:buNone/>
              <a:defRPr sz="3200" b="1" i="0">
                <a:latin typeface="Calibri"/>
                <a:cs typeface="Calibri"/>
              </a:defRPr>
            </a:lvl3pPr>
            <a:lvl4pPr marL="1371600" indent="0" algn="ctr">
              <a:buNone/>
              <a:defRPr sz="3200" b="1" i="0">
                <a:latin typeface="Calibri"/>
                <a:cs typeface="Calibri"/>
              </a:defRPr>
            </a:lvl4pPr>
            <a:lvl5pPr marL="1828800" indent="0" algn="ctr">
              <a:buNone/>
              <a:defRPr sz="3200" b="1" i="0">
                <a:latin typeface="Calibri"/>
                <a:cs typeface="Calibri"/>
              </a:defRPr>
            </a:lvl5pPr>
          </a:lstStyle>
          <a:p>
            <a:pPr lvl="0"/>
            <a:r>
              <a:rPr lang="nb-NO"/>
              <a:t>Klikk for å redigere tekststiler i malen</a:t>
            </a:r>
          </a:p>
        </p:txBody>
      </p:sp>
    </p:spTree>
    <p:extLst>
      <p:ext uri="{BB962C8B-B14F-4D97-AF65-F5344CB8AC3E}">
        <p14:creationId xmlns:p14="http://schemas.microsoft.com/office/powerpoint/2010/main" val="17089963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ysbilde m/film">
    <p:spTree>
      <p:nvGrpSpPr>
        <p:cNvPr id="1" name=""/>
        <p:cNvGrpSpPr/>
        <p:nvPr/>
      </p:nvGrpSpPr>
      <p:grpSpPr>
        <a:xfrm>
          <a:off x="0" y="0"/>
          <a:ext cx="0" cy="0"/>
          <a:chOff x="0" y="0"/>
          <a:chExt cx="0" cy="0"/>
        </a:xfrm>
      </p:grpSpPr>
      <p:sp>
        <p:nvSpPr>
          <p:cNvPr id="4" name="Plassholder for media 3"/>
          <p:cNvSpPr>
            <a:spLocks noGrp="1"/>
          </p:cNvSpPr>
          <p:nvPr>
            <p:ph type="media" sz="quarter" idx="10"/>
          </p:nvPr>
        </p:nvSpPr>
        <p:spPr>
          <a:xfrm>
            <a:off x="-9526" y="0"/>
            <a:ext cx="9153525" cy="5143500"/>
          </a:xfrm>
        </p:spPr>
        <p:txBody>
          <a:bodyPr rtlCol="0" anchor="ctr">
            <a:normAutofit/>
          </a:bodyPr>
          <a:lstStyle>
            <a:lvl1pPr marL="0" indent="0" algn="ctr">
              <a:buNone/>
              <a:defRPr/>
            </a:lvl1pPr>
          </a:lstStyle>
          <a:p>
            <a:pPr lvl="0"/>
            <a:r>
              <a:rPr lang="nb-NO" noProof="0"/>
              <a:t>Klikk ikonet for å legge til media</a:t>
            </a:r>
            <a:endParaRPr lang="nb-NO" noProof="0" dirty="0"/>
          </a:p>
        </p:txBody>
      </p:sp>
    </p:spTree>
    <p:extLst>
      <p:ext uri="{BB962C8B-B14F-4D97-AF65-F5344CB8AC3E}">
        <p14:creationId xmlns:p14="http://schemas.microsoft.com/office/powerpoint/2010/main" val="4133717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ysbilde_skilleark_grått">
    <p:spTree>
      <p:nvGrpSpPr>
        <p:cNvPr id="1" name=""/>
        <p:cNvGrpSpPr/>
        <p:nvPr/>
      </p:nvGrpSpPr>
      <p:grpSpPr>
        <a:xfrm>
          <a:off x="0" y="0"/>
          <a:ext cx="0" cy="0"/>
          <a:chOff x="0" y="0"/>
          <a:chExt cx="0" cy="0"/>
        </a:xfrm>
      </p:grpSpPr>
      <p:sp>
        <p:nvSpPr>
          <p:cNvPr id="3" name="Rektangel 2"/>
          <p:cNvSpPr/>
          <p:nvPr/>
        </p:nvSpPr>
        <p:spPr>
          <a:xfrm>
            <a:off x="0" y="0"/>
            <a:ext cx="9144000" cy="518795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800"/>
          </a:p>
        </p:txBody>
      </p:sp>
      <p:sp>
        <p:nvSpPr>
          <p:cNvPr id="2" name="Tittel 1"/>
          <p:cNvSpPr>
            <a:spLocks noGrp="1"/>
          </p:cNvSpPr>
          <p:nvPr>
            <p:ph type="ctrTitle" hasCustomPrompt="1"/>
          </p:nvPr>
        </p:nvSpPr>
        <p:spPr>
          <a:xfrm>
            <a:off x="685800" y="1971808"/>
            <a:ext cx="7772400" cy="1021556"/>
          </a:xfrm>
        </p:spPr>
        <p:txBody>
          <a:bodyPr anchor="ctr"/>
          <a:lstStyle>
            <a:lvl1pPr algn="ctr">
              <a:defRPr sz="3200" baseline="0">
                <a:solidFill>
                  <a:schemeClr val="bg1">
                    <a:lumMod val="20000"/>
                    <a:lumOff val="80000"/>
                  </a:schemeClr>
                </a:solidFill>
              </a:defRPr>
            </a:lvl1pPr>
          </a:lstStyle>
          <a:p>
            <a:r>
              <a:rPr lang="nb-NO" dirty="0"/>
              <a:t>Skilleark</a:t>
            </a:r>
          </a:p>
        </p:txBody>
      </p:sp>
    </p:spTree>
    <p:extLst>
      <p:ext uri="{BB962C8B-B14F-4D97-AF65-F5344CB8AC3E}">
        <p14:creationId xmlns:p14="http://schemas.microsoft.com/office/powerpoint/2010/main" val="28239469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ysbilde m/kun bilde ">
    <p:spTree>
      <p:nvGrpSpPr>
        <p:cNvPr id="1" name=""/>
        <p:cNvGrpSpPr/>
        <p:nvPr/>
      </p:nvGrpSpPr>
      <p:grpSpPr>
        <a:xfrm>
          <a:off x="0" y="0"/>
          <a:ext cx="0" cy="0"/>
          <a:chOff x="0" y="0"/>
          <a:chExt cx="0" cy="0"/>
        </a:xfrm>
      </p:grpSpPr>
      <p:sp>
        <p:nvSpPr>
          <p:cNvPr id="8" name="Plassholder for bilde 12"/>
          <p:cNvSpPr>
            <a:spLocks noGrp="1"/>
          </p:cNvSpPr>
          <p:nvPr>
            <p:ph type="pic" sz="quarter" idx="14"/>
          </p:nvPr>
        </p:nvSpPr>
        <p:spPr>
          <a:xfrm>
            <a:off x="3" y="1"/>
            <a:ext cx="9143999" cy="5156200"/>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atin typeface="Segoe UI" panose="020B0502040204020203" pitchFamily="34" charset="0"/>
                <a:cs typeface="Segoe UI" panose="020B0502040204020203" pitchFamily="34" charset="0"/>
              </a:defRPr>
            </a:lvl1pPr>
          </a:lstStyle>
          <a:p>
            <a:pPr lvl="0"/>
            <a:r>
              <a:rPr lang="nb-NO" noProof="0"/>
              <a:t>Klikk ikonet for å legge til et bilde</a:t>
            </a:r>
            <a:endParaRPr lang="nb-NO" noProof="0" dirty="0"/>
          </a:p>
        </p:txBody>
      </p:sp>
    </p:spTree>
    <p:extLst>
      <p:ext uri="{BB962C8B-B14F-4D97-AF65-F5344CB8AC3E}">
        <p14:creationId xmlns:p14="http://schemas.microsoft.com/office/powerpoint/2010/main" val="151117520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ysbilde_skilleark_lyseblått">
    <p:spTree>
      <p:nvGrpSpPr>
        <p:cNvPr id="1" name=""/>
        <p:cNvGrpSpPr/>
        <p:nvPr/>
      </p:nvGrpSpPr>
      <p:grpSpPr>
        <a:xfrm>
          <a:off x="0" y="0"/>
          <a:ext cx="0" cy="0"/>
          <a:chOff x="0" y="0"/>
          <a:chExt cx="0" cy="0"/>
        </a:xfrm>
      </p:grpSpPr>
      <p:pic>
        <p:nvPicPr>
          <p:cNvPr id="3" name="Bilde 4" descr="Bakgrunn_lys_bl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tel 1"/>
          <p:cNvSpPr>
            <a:spLocks noGrp="1"/>
          </p:cNvSpPr>
          <p:nvPr>
            <p:ph type="ctrTitle" hasCustomPrompt="1"/>
          </p:nvPr>
        </p:nvSpPr>
        <p:spPr>
          <a:xfrm>
            <a:off x="685800" y="1971808"/>
            <a:ext cx="7772400" cy="1021556"/>
          </a:xfrm>
        </p:spPr>
        <p:txBody>
          <a:bodyPr anchor="ctr"/>
          <a:lstStyle>
            <a:lvl1pPr algn="ctr">
              <a:defRPr sz="3200" baseline="0">
                <a:solidFill>
                  <a:srgbClr val="595959"/>
                </a:solidFill>
              </a:defRPr>
            </a:lvl1pPr>
          </a:lstStyle>
          <a:p>
            <a:r>
              <a:rPr lang="nb-NO" dirty="0"/>
              <a:t>Skilleark</a:t>
            </a:r>
          </a:p>
        </p:txBody>
      </p:sp>
    </p:spTree>
    <p:extLst>
      <p:ext uri="{BB962C8B-B14F-4D97-AF65-F5344CB8AC3E}">
        <p14:creationId xmlns:p14="http://schemas.microsoft.com/office/powerpoint/2010/main" val="2941737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ysbilde_skilleark_blått">
    <p:spTree>
      <p:nvGrpSpPr>
        <p:cNvPr id="1" name=""/>
        <p:cNvGrpSpPr/>
        <p:nvPr/>
      </p:nvGrpSpPr>
      <p:grpSpPr>
        <a:xfrm>
          <a:off x="0" y="0"/>
          <a:ext cx="0" cy="0"/>
          <a:chOff x="0" y="0"/>
          <a:chExt cx="0" cy="0"/>
        </a:xfrm>
      </p:grpSpPr>
      <p:sp>
        <p:nvSpPr>
          <p:cNvPr id="3" name="Rektangel 2"/>
          <p:cNvSpPr/>
          <p:nvPr/>
        </p:nvSpPr>
        <p:spPr>
          <a:xfrm>
            <a:off x="0" y="0"/>
            <a:ext cx="9144000" cy="5187950"/>
          </a:xfrm>
          <a:prstGeom prst="rect">
            <a:avLst/>
          </a:prstGeom>
          <a:solidFill>
            <a:srgbClr val="0057A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800"/>
          </a:p>
        </p:txBody>
      </p:sp>
      <p:sp>
        <p:nvSpPr>
          <p:cNvPr id="4" name="Tittel 1"/>
          <p:cNvSpPr>
            <a:spLocks noGrp="1"/>
          </p:cNvSpPr>
          <p:nvPr>
            <p:ph type="ctrTitle" hasCustomPrompt="1"/>
          </p:nvPr>
        </p:nvSpPr>
        <p:spPr>
          <a:xfrm>
            <a:off x="685800" y="1971808"/>
            <a:ext cx="7772400" cy="1021556"/>
          </a:xfrm>
        </p:spPr>
        <p:txBody>
          <a:bodyPr anchor="ctr"/>
          <a:lstStyle>
            <a:lvl1pPr algn="ctr">
              <a:defRPr sz="3200" baseline="0">
                <a:solidFill>
                  <a:schemeClr val="bg1">
                    <a:lumMod val="20000"/>
                    <a:lumOff val="80000"/>
                  </a:schemeClr>
                </a:solidFill>
              </a:defRPr>
            </a:lvl1pPr>
          </a:lstStyle>
          <a:p>
            <a:r>
              <a:rPr lang="nb-NO" dirty="0"/>
              <a:t>Skilleark</a:t>
            </a:r>
          </a:p>
        </p:txBody>
      </p:sp>
    </p:spTree>
    <p:extLst>
      <p:ext uri="{BB962C8B-B14F-4D97-AF65-F5344CB8AC3E}">
        <p14:creationId xmlns:p14="http://schemas.microsoft.com/office/powerpoint/2010/main" val="4202496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ysbilde_tom_hvit">
    <p:spTree>
      <p:nvGrpSpPr>
        <p:cNvPr id="1" name=""/>
        <p:cNvGrpSpPr/>
        <p:nvPr/>
      </p:nvGrpSpPr>
      <p:grpSpPr>
        <a:xfrm>
          <a:off x="0" y="0"/>
          <a:ext cx="0" cy="0"/>
          <a:chOff x="0" y="0"/>
          <a:chExt cx="0" cy="0"/>
        </a:xfrm>
      </p:grpSpPr>
      <p:sp>
        <p:nvSpPr>
          <p:cNvPr id="3" name="Rektangel 2"/>
          <p:cNvSpPr/>
          <p:nvPr userDrawn="1"/>
        </p:nvSpPr>
        <p:spPr>
          <a:xfrm>
            <a:off x="0" y="0"/>
            <a:ext cx="9144000" cy="5143500"/>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98241591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lvl1pPr>
              <a:defRPr sz="2100"/>
            </a:lvl1pPr>
            <a:lvl2pPr>
              <a:defRPr sz="1800"/>
            </a:lvl2pPr>
            <a:lvl3pPr>
              <a:defRPr sz="1500"/>
            </a:lvl3pPr>
            <a:lvl4pPr>
              <a:defRPr sz="1350"/>
            </a:lvl4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4" name="Plassholder for dato 3"/>
          <p:cNvSpPr>
            <a:spLocks noGrp="1"/>
          </p:cNvSpPr>
          <p:nvPr>
            <p:ph type="dt" sz="half" idx="10"/>
          </p:nvPr>
        </p:nvSpPr>
        <p:spPr>
          <a:xfrm>
            <a:off x="457200" y="4767263"/>
            <a:ext cx="2133600" cy="273844"/>
          </a:xfrm>
          <a:prstGeom prst="rect">
            <a:avLst/>
          </a:prstGeom>
        </p:spPr>
        <p:txBody>
          <a:bodyPr/>
          <a:lstStyle/>
          <a:p>
            <a:fld id="{8B2B113C-78DF-864A-AAEA-648CEA3A47DF}" type="datetimeFigureOut">
              <a:rPr lang="nb-NO" smtClean="0"/>
              <a:t>12.12.2018</a:t>
            </a:fld>
            <a:endParaRPr lang="nb-NO"/>
          </a:p>
        </p:txBody>
      </p:sp>
      <p:sp>
        <p:nvSpPr>
          <p:cNvPr id="5" name="Plassholder for bunntekst 4"/>
          <p:cNvSpPr>
            <a:spLocks noGrp="1"/>
          </p:cNvSpPr>
          <p:nvPr>
            <p:ph type="ftr" sz="quarter" idx="11"/>
          </p:nvPr>
        </p:nvSpPr>
        <p:spPr>
          <a:xfrm>
            <a:off x="3124200" y="4767263"/>
            <a:ext cx="2895600" cy="273844"/>
          </a:xfrm>
          <a:prstGeom prst="rect">
            <a:avLst/>
          </a:prstGeom>
        </p:spPr>
        <p:txBody>
          <a:bodyPr/>
          <a:lstStyle/>
          <a:p>
            <a:endParaRPr lang="nb-NO"/>
          </a:p>
        </p:txBody>
      </p:sp>
      <p:sp>
        <p:nvSpPr>
          <p:cNvPr id="6" name="Plassholder for lysbildenummer 5"/>
          <p:cNvSpPr>
            <a:spLocks noGrp="1"/>
          </p:cNvSpPr>
          <p:nvPr>
            <p:ph type="sldNum" sz="quarter" idx="12"/>
          </p:nvPr>
        </p:nvSpPr>
        <p:spPr>
          <a:xfrm>
            <a:off x="6553200" y="4767263"/>
            <a:ext cx="2133600" cy="273844"/>
          </a:xfrm>
          <a:prstGeom prst="rect">
            <a:avLst/>
          </a:prstGeom>
        </p:spPr>
        <p:txBody>
          <a:bodyPr/>
          <a:lstStyle/>
          <a:p>
            <a:fld id="{EE5AC179-0DAF-C043-A9CF-B1A744A9B283}" type="slidenum">
              <a:rPr lang="nb-NO" smtClean="0"/>
              <a:t>‹#›</a:t>
            </a:fld>
            <a:endParaRPr lang="nb-NO"/>
          </a:p>
        </p:txBody>
      </p:sp>
    </p:spTree>
    <p:extLst>
      <p:ext uri="{BB962C8B-B14F-4D97-AF65-F5344CB8AC3E}">
        <p14:creationId xmlns:p14="http://schemas.microsoft.com/office/powerpoint/2010/main" val="3855543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767263"/>
            <a:ext cx="2133600" cy="273844"/>
          </a:xfrm>
          <a:prstGeom prst="rect">
            <a:avLst/>
          </a:prstGeom>
        </p:spPr>
        <p:txBody>
          <a:bodyPr/>
          <a:lstStyle/>
          <a:p>
            <a:fld id="{8B2B113C-78DF-864A-AAEA-648CEA3A47DF}" type="datetimeFigureOut">
              <a:rPr lang="nb-NO" smtClean="0"/>
              <a:t>12.12.2018</a:t>
            </a:fld>
            <a:endParaRPr lang="nb-NO" dirty="0"/>
          </a:p>
        </p:txBody>
      </p:sp>
      <p:sp>
        <p:nvSpPr>
          <p:cNvPr id="3" name="Plassholder for bunntekst 2"/>
          <p:cNvSpPr>
            <a:spLocks noGrp="1"/>
          </p:cNvSpPr>
          <p:nvPr>
            <p:ph type="ftr" sz="quarter" idx="11"/>
          </p:nvPr>
        </p:nvSpPr>
        <p:spPr>
          <a:xfrm>
            <a:off x="3124200" y="4767263"/>
            <a:ext cx="2895600" cy="273844"/>
          </a:xfrm>
          <a:prstGeom prst="rect">
            <a:avLst/>
          </a:prstGeom>
        </p:spPr>
        <p:txBody>
          <a:bodyPr/>
          <a:lstStyle/>
          <a:p>
            <a:endParaRPr lang="nb-NO" dirty="0"/>
          </a:p>
        </p:txBody>
      </p:sp>
      <p:sp>
        <p:nvSpPr>
          <p:cNvPr id="4" name="Plassholder for lysbildenummer 3"/>
          <p:cNvSpPr>
            <a:spLocks noGrp="1"/>
          </p:cNvSpPr>
          <p:nvPr>
            <p:ph type="sldNum" sz="quarter" idx="12"/>
          </p:nvPr>
        </p:nvSpPr>
        <p:spPr>
          <a:xfrm>
            <a:off x="6553200" y="4767263"/>
            <a:ext cx="2133600" cy="273844"/>
          </a:xfrm>
          <a:prstGeom prst="rect">
            <a:avLst/>
          </a:prstGeom>
        </p:spPr>
        <p:txBody>
          <a:bodyPr/>
          <a:lstStyle/>
          <a:p>
            <a:fld id="{EE5AC179-0DAF-C043-A9CF-B1A744A9B283}" type="slidenum">
              <a:rPr lang="nb-NO" smtClean="0"/>
              <a:t>‹#›</a:t>
            </a:fld>
            <a:endParaRPr lang="nb-NO" dirty="0"/>
          </a:p>
        </p:txBody>
      </p:sp>
    </p:spTree>
    <p:extLst>
      <p:ext uri="{BB962C8B-B14F-4D97-AF65-F5344CB8AC3E}">
        <p14:creationId xmlns:p14="http://schemas.microsoft.com/office/powerpoint/2010/main" val="1504627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nb-NO"/>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6502ADC-8CB1-E243-BD99-F2CB530B3E49}" type="datetimeFigureOut">
              <a:rPr lang="en-US" smtClean="0"/>
              <a:t>12/12/2018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308DE4FB-D4DC-C040-8105-EF065EB0C33B}" type="slidenum">
              <a:rPr lang="en-US" smtClean="0"/>
              <a:t>‹#›</a:t>
            </a:fld>
            <a:endParaRPr lang="en-US"/>
          </a:p>
        </p:txBody>
      </p:sp>
    </p:spTree>
    <p:extLst>
      <p:ext uri="{BB962C8B-B14F-4D97-AF65-F5344CB8AC3E}">
        <p14:creationId xmlns:p14="http://schemas.microsoft.com/office/powerpoint/2010/main" val="2407387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060ED863-30A9-9942-82E1-14C85DD30F1A}" type="datetimeFigureOut">
              <a:rPr lang="nb-NO" smtClean="0">
                <a:solidFill>
                  <a:prstClr val="black">
                    <a:tint val="75000"/>
                  </a:prstClr>
                </a:solidFill>
              </a:rPr>
              <a:pPr/>
              <a:t>12.12.2018</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08DE8D49-4E6C-DB4C-8456-008FA073E7F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26412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ysbilde m/1 bilde, utfallende bunn">
    <p:spTree>
      <p:nvGrpSpPr>
        <p:cNvPr id="1" name=""/>
        <p:cNvGrpSpPr/>
        <p:nvPr/>
      </p:nvGrpSpPr>
      <p:grpSpPr>
        <a:xfrm>
          <a:off x="0" y="0"/>
          <a:ext cx="0" cy="0"/>
          <a:chOff x="0" y="0"/>
          <a:chExt cx="0" cy="0"/>
        </a:xfrm>
      </p:grpSpPr>
      <p:sp>
        <p:nvSpPr>
          <p:cNvPr id="8" name="Plassholder for bilde 12"/>
          <p:cNvSpPr>
            <a:spLocks noGrp="1"/>
          </p:cNvSpPr>
          <p:nvPr>
            <p:ph type="pic" sz="quarter" idx="14"/>
          </p:nvPr>
        </p:nvSpPr>
        <p:spPr>
          <a:xfrm>
            <a:off x="0" y="1159298"/>
            <a:ext cx="9144000" cy="3984201"/>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atin typeface="Segoe UI" panose="020B0502040204020203" pitchFamily="34" charset="0"/>
                <a:cs typeface="Segoe UI" panose="020B0502040204020203" pitchFamily="34" charset="0"/>
              </a:defRPr>
            </a:lvl1pPr>
          </a:lstStyle>
          <a:p>
            <a:pPr lvl="0"/>
            <a:r>
              <a:rPr lang="nb-NO" noProof="0"/>
              <a:t>Klikk ikonet for å legge til et bilde</a:t>
            </a:r>
            <a:endParaRPr lang="nb-NO" noProof="0" dirty="0"/>
          </a:p>
        </p:txBody>
      </p:sp>
      <p:sp>
        <p:nvSpPr>
          <p:cNvPr id="4"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40880760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m/1 spalte">
    <p:spTree>
      <p:nvGrpSpPr>
        <p:cNvPr id="1" name=""/>
        <p:cNvGrpSpPr/>
        <p:nvPr/>
      </p:nvGrpSpPr>
      <p:grpSpPr>
        <a:xfrm>
          <a:off x="0" y="0"/>
          <a:ext cx="0" cy="0"/>
          <a:chOff x="0" y="0"/>
          <a:chExt cx="0" cy="0"/>
        </a:xfrm>
      </p:grpSpPr>
      <p:sp>
        <p:nvSpPr>
          <p:cNvPr id="9" name="Plassholder for tekst 8"/>
          <p:cNvSpPr>
            <a:spLocks noGrp="1"/>
          </p:cNvSpPr>
          <p:nvPr>
            <p:ph type="body" sz="quarter" idx="13"/>
          </p:nvPr>
        </p:nvSpPr>
        <p:spPr>
          <a:xfrm>
            <a:off x="457200" y="1473202"/>
            <a:ext cx="8237538" cy="2781299"/>
          </a:xfrm>
        </p:spPr>
        <p:txBody>
          <a:bodyPr>
            <a:normAutofit/>
          </a:bodyPr>
          <a:lstStyle>
            <a:lvl1pPr marL="0" indent="0" algn="l">
              <a:lnSpc>
                <a:spcPct val="120000"/>
              </a:lnSpc>
              <a:buNone/>
              <a:defRPr sz="2000" b="0" i="0" baseline="0">
                <a:solidFill>
                  <a:srgbClr val="595959"/>
                </a:solidFill>
                <a:latin typeface="Calibri"/>
                <a:cs typeface="Calibri"/>
              </a:defRPr>
            </a:lvl1pPr>
          </a:lstStyle>
          <a:p>
            <a:pPr lvl="0"/>
            <a:r>
              <a:rPr lang="nb-NO"/>
              <a:t>Klikk for å redigere tekststiler i malen</a:t>
            </a:r>
          </a:p>
        </p:txBody>
      </p:sp>
      <p:sp>
        <p:nvSpPr>
          <p:cNvPr id="6"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18446099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ysbilde heading m/bullets 1 spalte">
    <p:spTree>
      <p:nvGrpSpPr>
        <p:cNvPr id="1" name=""/>
        <p:cNvGrpSpPr/>
        <p:nvPr/>
      </p:nvGrpSpPr>
      <p:grpSpPr>
        <a:xfrm>
          <a:off x="0" y="0"/>
          <a:ext cx="0" cy="0"/>
          <a:chOff x="0" y="0"/>
          <a:chExt cx="0" cy="0"/>
        </a:xfrm>
      </p:grpSpPr>
      <p:sp>
        <p:nvSpPr>
          <p:cNvPr id="9" name="Plassholder for tekst 8"/>
          <p:cNvSpPr>
            <a:spLocks noGrp="1"/>
          </p:cNvSpPr>
          <p:nvPr>
            <p:ph type="body" sz="quarter" idx="13"/>
          </p:nvPr>
        </p:nvSpPr>
        <p:spPr>
          <a:xfrm>
            <a:off x="457200" y="1473202"/>
            <a:ext cx="8237538" cy="2781299"/>
          </a:xfrm>
        </p:spPr>
        <p:txBody>
          <a:bodyPr>
            <a:normAutofit/>
          </a:bodyPr>
          <a:lstStyle>
            <a:lvl1pPr marL="285750" indent="-285750" algn="l">
              <a:lnSpc>
                <a:spcPct val="120000"/>
              </a:lnSpc>
              <a:buFont typeface="Wingdings" charset="2"/>
              <a:buChar char="§"/>
              <a:defRPr sz="2000" b="0" i="0" baseline="0">
                <a:solidFill>
                  <a:srgbClr val="595959"/>
                </a:solidFill>
                <a:latin typeface="Calibri"/>
                <a:cs typeface="Calibri"/>
              </a:defRPr>
            </a:lvl1pPr>
          </a:lstStyle>
          <a:p>
            <a:pPr lvl="0"/>
            <a:r>
              <a:rPr lang="nb-NO"/>
              <a:t>Klikk for å redigere tekststiler i malen</a:t>
            </a:r>
          </a:p>
          <a:p>
            <a:pPr lvl="1"/>
            <a:r>
              <a:rPr lang="nb-NO"/>
              <a:t>Andre nivå</a:t>
            </a:r>
          </a:p>
        </p:txBody>
      </p:sp>
      <p:sp>
        <p:nvSpPr>
          <p:cNvPr id="4"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25894367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ysbilde heading m/bullets 2 spalte_Smart">
    <p:spTree>
      <p:nvGrpSpPr>
        <p:cNvPr id="1" name=""/>
        <p:cNvGrpSpPr/>
        <p:nvPr/>
      </p:nvGrpSpPr>
      <p:grpSpPr>
        <a:xfrm>
          <a:off x="0" y="0"/>
          <a:ext cx="0" cy="0"/>
          <a:chOff x="0" y="0"/>
          <a:chExt cx="0" cy="0"/>
        </a:xfrm>
      </p:grpSpPr>
      <p:sp>
        <p:nvSpPr>
          <p:cNvPr id="3" name="Plassholder for innhold 5"/>
          <p:cNvSpPr>
            <a:spLocks noGrp="1"/>
          </p:cNvSpPr>
          <p:nvPr>
            <p:ph idx="1" hasCustomPrompt="1"/>
          </p:nvPr>
        </p:nvSpPr>
        <p:spPr>
          <a:xfrm>
            <a:off x="457200" y="1275606"/>
            <a:ext cx="8237538" cy="2641473"/>
          </a:xfrm>
        </p:spPr>
        <p:txBody>
          <a:bodyPr numCol="2" spcCol="180000">
            <a:normAutofit/>
          </a:bodyPr>
          <a:lstStyle>
            <a:lvl1pPr marL="0" marR="0" indent="0" algn="l" defTabSz="457200" rtl="0" eaLnBrk="1" fontAlgn="auto" latinLnBrk="0" hangingPunct="1">
              <a:lnSpc>
                <a:spcPct val="120000"/>
              </a:lnSpc>
              <a:spcBef>
                <a:spcPct val="20000"/>
              </a:spcBef>
              <a:spcAft>
                <a:spcPts val="0"/>
              </a:spcAft>
              <a:buClrTx/>
              <a:buSzTx/>
              <a:buFont typeface="Wingdings" charset="2"/>
              <a:buNone/>
              <a:tabLst/>
              <a:defRPr sz="1600" baseline="0"/>
            </a:lvl1pPr>
          </a:lstStyle>
          <a:p>
            <a:pPr lvl="0"/>
            <a:r>
              <a:rPr lang="nb-NO" dirty="0"/>
              <a:t>Klikk for å redigere tekststiler i malen </a:t>
            </a:r>
          </a:p>
          <a:p>
            <a:pPr lvl="1"/>
            <a:r>
              <a:rPr lang="nb-NO" dirty="0"/>
              <a:t>Andre nivå</a:t>
            </a:r>
          </a:p>
          <a:p>
            <a:pPr lvl="2"/>
            <a:r>
              <a:rPr lang="nb-NO" dirty="0"/>
              <a:t>Tredje nivå</a:t>
            </a:r>
          </a:p>
          <a:p>
            <a:pPr lvl="3"/>
            <a:r>
              <a:rPr lang="nb-NO" dirty="0"/>
              <a:t>Fjerde nivå</a:t>
            </a:r>
          </a:p>
        </p:txBody>
      </p:sp>
      <p:sp>
        <p:nvSpPr>
          <p:cNvPr id="4"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84651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ysbilde m/1 bilde_høyre + tekst">
    <p:spTree>
      <p:nvGrpSpPr>
        <p:cNvPr id="1" name=""/>
        <p:cNvGrpSpPr/>
        <p:nvPr/>
      </p:nvGrpSpPr>
      <p:grpSpPr>
        <a:xfrm>
          <a:off x="0" y="0"/>
          <a:ext cx="0" cy="0"/>
          <a:chOff x="0" y="0"/>
          <a:chExt cx="0" cy="0"/>
        </a:xfrm>
      </p:grpSpPr>
      <p:sp>
        <p:nvSpPr>
          <p:cNvPr id="11" name="Plassholder for bilde 12"/>
          <p:cNvSpPr>
            <a:spLocks noGrp="1"/>
          </p:cNvSpPr>
          <p:nvPr>
            <p:ph type="pic" sz="quarter" idx="16"/>
          </p:nvPr>
        </p:nvSpPr>
        <p:spPr>
          <a:xfrm>
            <a:off x="6079070" y="1"/>
            <a:ext cx="3064933" cy="5143501"/>
          </a:xfrm>
          <a:prstGeom prst="rect">
            <a:avLst/>
          </a:prstGeom>
          <a:solidFill>
            <a:schemeClr val="bg1">
              <a:lumMod val="40000"/>
              <a:lumOff val="60000"/>
            </a:schemeClr>
          </a:solidFill>
          <a:ln>
            <a:noFill/>
          </a:ln>
        </p:spPr>
        <p:txBody>
          <a:bodyPr rtlCol="0" anchor="ctr">
            <a:normAutofit/>
          </a:bodyPr>
          <a:lstStyle>
            <a:lvl1pPr marL="0" indent="0" algn="ctr">
              <a:buFontTx/>
              <a:buNone/>
              <a:defRPr sz="1000">
                <a:ln>
                  <a:noFill/>
                </a:ln>
                <a:latin typeface="Segoe UI" panose="020B0502040204020203" pitchFamily="34" charset="0"/>
                <a:cs typeface="Segoe UI" panose="020B0502040204020203" pitchFamily="34" charset="0"/>
              </a:defRPr>
            </a:lvl1pPr>
          </a:lstStyle>
          <a:p>
            <a:pPr lvl="0"/>
            <a:r>
              <a:rPr lang="nb-NO" noProof="0"/>
              <a:t>Klikk ikonet for å legge til et bilde</a:t>
            </a:r>
            <a:endParaRPr lang="nb-NO" noProof="0" dirty="0"/>
          </a:p>
        </p:txBody>
      </p:sp>
      <p:sp>
        <p:nvSpPr>
          <p:cNvPr id="8" name="Plassholder for tekst 8"/>
          <p:cNvSpPr>
            <a:spLocks noGrp="1"/>
          </p:cNvSpPr>
          <p:nvPr>
            <p:ph type="body" sz="quarter" idx="13"/>
          </p:nvPr>
        </p:nvSpPr>
        <p:spPr>
          <a:xfrm>
            <a:off x="457202" y="1473202"/>
            <a:ext cx="5334001" cy="2781299"/>
          </a:xfrm>
        </p:spPr>
        <p:txBody>
          <a:bodyPr>
            <a:normAutofit/>
          </a:bodyPr>
          <a:lstStyle>
            <a:lvl1pPr marL="0" marR="0" indent="0" algn="l" defTabSz="457200" rtl="0" eaLnBrk="1" fontAlgn="auto" latinLnBrk="0" hangingPunct="1">
              <a:lnSpc>
                <a:spcPct val="120000"/>
              </a:lnSpc>
              <a:spcBef>
                <a:spcPct val="20000"/>
              </a:spcBef>
              <a:spcAft>
                <a:spcPts val="0"/>
              </a:spcAft>
              <a:buClrTx/>
              <a:buSzTx/>
              <a:buFont typeface="Wingdings" charset="2"/>
              <a:buNone/>
              <a:tabLst/>
              <a:defRPr sz="2000" b="0" i="0" baseline="0">
                <a:solidFill>
                  <a:srgbClr val="595959"/>
                </a:solidFill>
                <a:latin typeface="Calibri"/>
                <a:cs typeface="Calibri"/>
              </a:defRPr>
            </a:lvl1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5" name="Plassholder for tittel 1"/>
          <p:cNvSpPr>
            <a:spLocks noGrp="1"/>
          </p:cNvSpPr>
          <p:nvPr>
            <p:ph type="title"/>
          </p:nvPr>
        </p:nvSpPr>
        <p:spPr>
          <a:xfrm>
            <a:off x="457199" y="541866"/>
            <a:ext cx="7353300" cy="563705"/>
          </a:xfrm>
          <a:prstGeom prst="rect">
            <a:avLst/>
          </a:prstGeom>
        </p:spPr>
        <p:txBody>
          <a:bodyPr rtlCol="0">
            <a:noAutofit/>
          </a:bodyPr>
          <a:lstStyle/>
          <a:p>
            <a:r>
              <a:rPr lang="nb-NO"/>
              <a:t>Klikk for å redigere tittelstil</a:t>
            </a:r>
            <a:endParaRPr lang="nb-NO" dirty="0"/>
          </a:p>
        </p:txBody>
      </p:sp>
    </p:spTree>
    <p:extLst>
      <p:ext uri="{BB962C8B-B14F-4D97-AF65-F5344CB8AC3E}">
        <p14:creationId xmlns:p14="http://schemas.microsoft.com/office/powerpoint/2010/main" val="9116474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1.jpe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Bilde 9" descr="Bakgrunn_Trykk_trafikk-PPT_ny.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17463"/>
            <a:ext cx="91360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Plassholder for tittel 1"/>
          <p:cNvSpPr>
            <a:spLocks noGrp="1"/>
          </p:cNvSpPr>
          <p:nvPr>
            <p:ph type="title"/>
          </p:nvPr>
        </p:nvSpPr>
        <p:spPr bwMode="auto">
          <a:xfrm>
            <a:off x="457200" y="541338"/>
            <a:ext cx="7353300"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nb-NO" dirty="0"/>
              <a:t>Skriv inn heading her</a:t>
            </a:r>
          </a:p>
        </p:txBody>
      </p:sp>
      <p:sp>
        <p:nvSpPr>
          <p:cNvPr id="1028" name="Plassholder for tekst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p:txBody>
      </p:sp>
    </p:spTree>
  </p:cSld>
  <p:clrMap bg1="lt1" tx1="dk1" bg2="lt2" tx2="dk2" accent1="accent1" accent2="accent2" accent3="accent3" accent4="accent4" accent5="accent5" accent6="accent6" hlink="hlink" folHlink="folHlink"/>
  <p:sldLayoutIdLst>
    <p:sldLayoutId id="2147484059" r:id="rId1"/>
    <p:sldLayoutId id="2147484030" r:id="rId2"/>
    <p:sldLayoutId id="2147484056" r:id="rId3"/>
    <p:sldLayoutId id="2147484031" r:id="rId4"/>
    <p:sldLayoutId id="2147484032" r:id="rId5"/>
    <p:sldLayoutId id="2147484033" r:id="rId6"/>
    <p:sldLayoutId id="2147484034" r:id="rId7"/>
    <p:sldLayoutId id="2147484023" r:id="rId8"/>
    <p:sldLayoutId id="2147484035" r:id="rId9"/>
    <p:sldLayoutId id="2147484036" r:id="rId10"/>
    <p:sldLayoutId id="2147484037" r:id="rId11"/>
    <p:sldLayoutId id="2147484038" r:id="rId12"/>
    <p:sldLayoutId id="2147484039" r:id="rId13"/>
    <p:sldLayoutId id="2147484040" r:id="rId14"/>
    <p:sldLayoutId id="2147484057" r:id="rId15"/>
    <p:sldLayoutId id="2147484024" r:id="rId16"/>
    <p:sldLayoutId id="2147484041" r:id="rId17"/>
    <p:sldLayoutId id="2147484042" r:id="rId18"/>
    <p:sldLayoutId id="2147484043" r:id="rId19"/>
    <p:sldLayoutId id="2147484062" r:id="rId20"/>
    <p:sldLayoutId id="2147484064" r:id="rId21"/>
    <p:sldLayoutId id="2147484065" r:id="rId22"/>
  </p:sldLayoutIdLst>
  <p:transition>
    <p:fade/>
  </p:transition>
  <p:hf hdr="0" dt="0"/>
  <p:txStyles>
    <p:titleStyle>
      <a:lvl1pPr algn="l" defTabSz="457200" rtl="0" eaLnBrk="1" fontAlgn="base" hangingPunct="1">
        <a:spcBef>
          <a:spcPct val="0"/>
        </a:spcBef>
        <a:spcAft>
          <a:spcPct val="0"/>
        </a:spcAft>
        <a:defRPr sz="3200" b="1" kern="1200">
          <a:solidFill>
            <a:srgbClr val="595959"/>
          </a:solidFill>
          <a:latin typeface="Calibri"/>
          <a:ea typeface="ＭＳ Ｐゴシック" charset="0"/>
          <a:cs typeface="Calibri"/>
        </a:defRPr>
      </a:lvl1pPr>
      <a:lvl2pPr algn="l" defTabSz="457200" rtl="0" eaLnBrk="1" fontAlgn="base" hangingPunct="1">
        <a:spcBef>
          <a:spcPct val="0"/>
        </a:spcBef>
        <a:spcAft>
          <a:spcPct val="0"/>
        </a:spcAft>
        <a:defRPr sz="3200" b="1">
          <a:solidFill>
            <a:srgbClr val="595959"/>
          </a:solidFill>
          <a:latin typeface="Calibri" charset="0"/>
          <a:ea typeface="ＭＳ Ｐゴシック" charset="0"/>
        </a:defRPr>
      </a:lvl2pPr>
      <a:lvl3pPr algn="l" defTabSz="457200" rtl="0" eaLnBrk="1" fontAlgn="base" hangingPunct="1">
        <a:spcBef>
          <a:spcPct val="0"/>
        </a:spcBef>
        <a:spcAft>
          <a:spcPct val="0"/>
        </a:spcAft>
        <a:defRPr sz="3200" b="1">
          <a:solidFill>
            <a:srgbClr val="595959"/>
          </a:solidFill>
          <a:latin typeface="Calibri" charset="0"/>
          <a:ea typeface="ＭＳ Ｐゴシック" charset="0"/>
        </a:defRPr>
      </a:lvl3pPr>
      <a:lvl4pPr algn="l" defTabSz="457200" rtl="0" eaLnBrk="1" fontAlgn="base" hangingPunct="1">
        <a:spcBef>
          <a:spcPct val="0"/>
        </a:spcBef>
        <a:spcAft>
          <a:spcPct val="0"/>
        </a:spcAft>
        <a:defRPr sz="3200" b="1">
          <a:solidFill>
            <a:srgbClr val="595959"/>
          </a:solidFill>
          <a:latin typeface="Calibri" charset="0"/>
          <a:ea typeface="ＭＳ Ｐゴシック" charset="0"/>
        </a:defRPr>
      </a:lvl4pPr>
      <a:lvl5pPr algn="l" defTabSz="457200" rtl="0" eaLnBrk="1" fontAlgn="base" hangingPunct="1">
        <a:spcBef>
          <a:spcPct val="0"/>
        </a:spcBef>
        <a:spcAft>
          <a:spcPct val="0"/>
        </a:spcAft>
        <a:defRPr sz="3200" b="1">
          <a:solidFill>
            <a:srgbClr val="595959"/>
          </a:solidFill>
          <a:latin typeface="Calibri" charset="0"/>
          <a:ea typeface="ＭＳ Ｐゴシック" charset="0"/>
        </a:defRPr>
      </a:lvl5pPr>
      <a:lvl6pPr marL="457200" algn="l" defTabSz="457200" rtl="0" eaLnBrk="1" fontAlgn="base" hangingPunct="1">
        <a:spcBef>
          <a:spcPct val="0"/>
        </a:spcBef>
        <a:spcAft>
          <a:spcPct val="0"/>
        </a:spcAft>
        <a:defRPr sz="3200" b="1">
          <a:solidFill>
            <a:srgbClr val="595959"/>
          </a:solidFill>
          <a:latin typeface="Calibri" charset="0"/>
          <a:ea typeface="ＭＳ Ｐゴシック" charset="0"/>
        </a:defRPr>
      </a:lvl6pPr>
      <a:lvl7pPr marL="914400" algn="l" defTabSz="457200" rtl="0" eaLnBrk="1" fontAlgn="base" hangingPunct="1">
        <a:spcBef>
          <a:spcPct val="0"/>
        </a:spcBef>
        <a:spcAft>
          <a:spcPct val="0"/>
        </a:spcAft>
        <a:defRPr sz="3200" b="1">
          <a:solidFill>
            <a:srgbClr val="595959"/>
          </a:solidFill>
          <a:latin typeface="Calibri" charset="0"/>
          <a:ea typeface="ＭＳ Ｐゴシック" charset="0"/>
        </a:defRPr>
      </a:lvl7pPr>
      <a:lvl8pPr marL="1371600" algn="l" defTabSz="457200" rtl="0" eaLnBrk="1" fontAlgn="base" hangingPunct="1">
        <a:spcBef>
          <a:spcPct val="0"/>
        </a:spcBef>
        <a:spcAft>
          <a:spcPct val="0"/>
        </a:spcAft>
        <a:defRPr sz="3200" b="1">
          <a:solidFill>
            <a:srgbClr val="595959"/>
          </a:solidFill>
          <a:latin typeface="Calibri" charset="0"/>
          <a:ea typeface="ＭＳ Ｐゴシック" charset="0"/>
        </a:defRPr>
      </a:lvl8pPr>
      <a:lvl9pPr marL="1828800" algn="l" defTabSz="457200" rtl="0" eaLnBrk="1" fontAlgn="base" hangingPunct="1">
        <a:spcBef>
          <a:spcPct val="0"/>
        </a:spcBef>
        <a:spcAft>
          <a:spcPct val="0"/>
        </a:spcAft>
        <a:defRPr sz="3200" b="1">
          <a:solidFill>
            <a:srgbClr val="595959"/>
          </a:solidFill>
          <a:latin typeface="Calibri" charset="0"/>
          <a:ea typeface="ＭＳ Ｐゴシック" charset="0"/>
        </a:defRPr>
      </a:lvl9pPr>
    </p:titleStyle>
    <p:bodyStyle>
      <a:lvl1pPr marL="171450" indent="-171450" algn="l" defTabSz="457200" rtl="0" eaLnBrk="1" fontAlgn="base" hangingPunct="1">
        <a:lnSpc>
          <a:spcPct val="120000"/>
        </a:lnSpc>
        <a:spcBef>
          <a:spcPct val="20000"/>
        </a:spcBef>
        <a:spcAft>
          <a:spcPct val="0"/>
        </a:spcAft>
        <a:buFont typeface="Wingdings" charset="2"/>
        <a:buChar char="§"/>
        <a:defRPr sz="2000" kern="1200">
          <a:solidFill>
            <a:srgbClr val="595959"/>
          </a:solidFill>
          <a:latin typeface="Calibri"/>
          <a:ea typeface="ＭＳ Ｐゴシック" charset="0"/>
          <a:cs typeface="Calibri"/>
        </a:defRPr>
      </a:lvl1pPr>
      <a:lvl2pPr marL="628650" indent="-171450" algn="l" defTabSz="457200" rtl="0" eaLnBrk="1" fontAlgn="base" hangingPunct="1">
        <a:lnSpc>
          <a:spcPct val="120000"/>
        </a:lnSpc>
        <a:spcBef>
          <a:spcPct val="20000"/>
        </a:spcBef>
        <a:spcAft>
          <a:spcPct val="0"/>
        </a:spcAft>
        <a:buFont typeface="Wingdings" charset="2"/>
        <a:buChar char="§"/>
        <a:defRPr sz="1600" kern="1200">
          <a:solidFill>
            <a:srgbClr val="595959"/>
          </a:solidFill>
          <a:latin typeface="Calibri"/>
          <a:ea typeface="ＭＳ Ｐゴシック" charset="0"/>
          <a:cs typeface="Calibri"/>
        </a:defRPr>
      </a:lvl2pPr>
      <a:lvl3pPr marL="1085850" indent="-171450" algn="l" defTabSz="457200" rtl="0" eaLnBrk="1" fontAlgn="base" hangingPunct="1">
        <a:lnSpc>
          <a:spcPct val="120000"/>
        </a:lnSpc>
        <a:spcBef>
          <a:spcPct val="20000"/>
        </a:spcBef>
        <a:spcAft>
          <a:spcPct val="0"/>
        </a:spcAft>
        <a:buFont typeface="Wingdings" charset="2"/>
        <a:buChar char="§"/>
        <a:defRPr sz="1400" kern="1200">
          <a:solidFill>
            <a:srgbClr val="595959"/>
          </a:solidFill>
          <a:latin typeface="Calibri"/>
          <a:ea typeface="ＭＳ Ｐゴシック" charset="0"/>
          <a:cs typeface="Calibri"/>
        </a:defRPr>
      </a:lvl3pPr>
      <a:lvl4pPr marL="1543050" indent="-171450" algn="l" defTabSz="457200" rtl="0" eaLnBrk="1" fontAlgn="base" hangingPunct="1">
        <a:lnSpc>
          <a:spcPct val="120000"/>
        </a:lnSpc>
        <a:spcBef>
          <a:spcPct val="20000"/>
        </a:spcBef>
        <a:spcAft>
          <a:spcPct val="0"/>
        </a:spcAft>
        <a:buFont typeface="Wingdings" charset="2"/>
        <a:buChar char="§"/>
        <a:defRPr sz="1200" kern="1200">
          <a:solidFill>
            <a:srgbClr val="595959"/>
          </a:solidFill>
          <a:latin typeface="Calibri"/>
          <a:ea typeface="ＭＳ Ｐゴシック" charset="0"/>
          <a:cs typeface="Calibri"/>
        </a:defRPr>
      </a:lvl4pPr>
      <a:lvl5pPr marL="2057400" indent="-228600" algn="l" defTabSz="457200" rtl="0" eaLnBrk="1" fontAlgn="base" hangingPunct="1">
        <a:spcBef>
          <a:spcPct val="20000"/>
        </a:spcBef>
        <a:spcAft>
          <a:spcPct val="0"/>
        </a:spcAft>
        <a:buFont typeface="Arial" charset="0"/>
        <a:buChar char="»"/>
        <a:defRPr sz="2000" kern="1200">
          <a:solidFill>
            <a:srgbClr val="2C2C2C"/>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Bilde 9" descr="Bakgrunn_Trykk_trafikk-PPT_ny.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0" y="17463"/>
            <a:ext cx="91360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Plassholder for tittel 1"/>
          <p:cNvSpPr>
            <a:spLocks noGrp="1"/>
          </p:cNvSpPr>
          <p:nvPr>
            <p:ph type="title"/>
          </p:nvPr>
        </p:nvSpPr>
        <p:spPr bwMode="auto">
          <a:xfrm>
            <a:off x="457200" y="541338"/>
            <a:ext cx="7353300"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nb-NO" dirty="0"/>
              <a:t>Skriv inn heading her</a:t>
            </a:r>
          </a:p>
        </p:txBody>
      </p:sp>
      <p:sp>
        <p:nvSpPr>
          <p:cNvPr id="1028" name="Plassholder for tekst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p:txBody>
      </p:sp>
    </p:spTree>
    <p:extLst>
      <p:ext uri="{BB962C8B-B14F-4D97-AF65-F5344CB8AC3E}">
        <p14:creationId xmlns:p14="http://schemas.microsoft.com/office/powerpoint/2010/main" val="348165292"/>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Lst>
  <p:transition>
    <p:fade/>
  </p:transition>
  <p:hf hdr="0" dt="0"/>
  <p:txStyles>
    <p:titleStyle>
      <a:lvl1pPr algn="l" defTabSz="457200" rtl="0" eaLnBrk="1" fontAlgn="base" hangingPunct="1">
        <a:spcBef>
          <a:spcPct val="0"/>
        </a:spcBef>
        <a:spcAft>
          <a:spcPct val="0"/>
        </a:spcAft>
        <a:defRPr sz="3200" b="1" kern="1200">
          <a:solidFill>
            <a:srgbClr val="595959"/>
          </a:solidFill>
          <a:latin typeface="Calibri"/>
          <a:ea typeface="ＭＳ Ｐゴシック" charset="0"/>
          <a:cs typeface="Calibri"/>
        </a:defRPr>
      </a:lvl1pPr>
      <a:lvl2pPr algn="l" defTabSz="457200" rtl="0" eaLnBrk="1" fontAlgn="base" hangingPunct="1">
        <a:spcBef>
          <a:spcPct val="0"/>
        </a:spcBef>
        <a:spcAft>
          <a:spcPct val="0"/>
        </a:spcAft>
        <a:defRPr sz="3200" b="1">
          <a:solidFill>
            <a:srgbClr val="595959"/>
          </a:solidFill>
          <a:latin typeface="Calibri" charset="0"/>
          <a:ea typeface="ＭＳ Ｐゴシック" charset="0"/>
        </a:defRPr>
      </a:lvl2pPr>
      <a:lvl3pPr algn="l" defTabSz="457200" rtl="0" eaLnBrk="1" fontAlgn="base" hangingPunct="1">
        <a:spcBef>
          <a:spcPct val="0"/>
        </a:spcBef>
        <a:spcAft>
          <a:spcPct val="0"/>
        </a:spcAft>
        <a:defRPr sz="3200" b="1">
          <a:solidFill>
            <a:srgbClr val="595959"/>
          </a:solidFill>
          <a:latin typeface="Calibri" charset="0"/>
          <a:ea typeface="ＭＳ Ｐゴシック" charset="0"/>
        </a:defRPr>
      </a:lvl3pPr>
      <a:lvl4pPr algn="l" defTabSz="457200" rtl="0" eaLnBrk="1" fontAlgn="base" hangingPunct="1">
        <a:spcBef>
          <a:spcPct val="0"/>
        </a:spcBef>
        <a:spcAft>
          <a:spcPct val="0"/>
        </a:spcAft>
        <a:defRPr sz="3200" b="1">
          <a:solidFill>
            <a:srgbClr val="595959"/>
          </a:solidFill>
          <a:latin typeface="Calibri" charset="0"/>
          <a:ea typeface="ＭＳ Ｐゴシック" charset="0"/>
        </a:defRPr>
      </a:lvl4pPr>
      <a:lvl5pPr algn="l" defTabSz="457200" rtl="0" eaLnBrk="1" fontAlgn="base" hangingPunct="1">
        <a:spcBef>
          <a:spcPct val="0"/>
        </a:spcBef>
        <a:spcAft>
          <a:spcPct val="0"/>
        </a:spcAft>
        <a:defRPr sz="3200" b="1">
          <a:solidFill>
            <a:srgbClr val="595959"/>
          </a:solidFill>
          <a:latin typeface="Calibri" charset="0"/>
          <a:ea typeface="ＭＳ Ｐゴシック" charset="0"/>
        </a:defRPr>
      </a:lvl5pPr>
      <a:lvl6pPr marL="457200" algn="l" defTabSz="457200" rtl="0" eaLnBrk="1" fontAlgn="base" hangingPunct="1">
        <a:spcBef>
          <a:spcPct val="0"/>
        </a:spcBef>
        <a:spcAft>
          <a:spcPct val="0"/>
        </a:spcAft>
        <a:defRPr sz="3200" b="1">
          <a:solidFill>
            <a:srgbClr val="595959"/>
          </a:solidFill>
          <a:latin typeface="Calibri" charset="0"/>
          <a:ea typeface="ＭＳ Ｐゴシック" charset="0"/>
        </a:defRPr>
      </a:lvl6pPr>
      <a:lvl7pPr marL="914400" algn="l" defTabSz="457200" rtl="0" eaLnBrk="1" fontAlgn="base" hangingPunct="1">
        <a:spcBef>
          <a:spcPct val="0"/>
        </a:spcBef>
        <a:spcAft>
          <a:spcPct val="0"/>
        </a:spcAft>
        <a:defRPr sz="3200" b="1">
          <a:solidFill>
            <a:srgbClr val="595959"/>
          </a:solidFill>
          <a:latin typeface="Calibri" charset="0"/>
          <a:ea typeface="ＭＳ Ｐゴシック" charset="0"/>
        </a:defRPr>
      </a:lvl7pPr>
      <a:lvl8pPr marL="1371600" algn="l" defTabSz="457200" rtl="0" eaLnBrk="1" fontAlgn="base" hangingPunct="1">
        <a:spcBef>
          <a:spcPct val="0"/>
        </a:spcBef>
        <a:spcAft>
          <a:spcPct val="0"/>
        </a:spcAft>
        <a:defRPr sz="3200" b="1">
          <a:solidFill>
            <a:srgbClr val="595959"/>
          </a:solidFill>
          <a:latin typeface="Calibri" charset="0"/>
          <a:ea typeface="ＭＳ Ｐゴシック" charset="0"/>
        </a:defRPr>
      </a:lvl8pPr>
      <a:lvl9pPr marL="1828800" algn="l" defTabSz="457200" rtl="0" eaLnBrk="1" fontAlgn="base" hangingPunct="1">
        <a:spcBef>
          <a:spcPct val="0"/>
        </a:spcBef>
        <a:spcAft>
          <a:spcPct val="0"/>
        </a:spcAft>
        <a:defRPr sz="3200" b="1">
          <a:solidFill>
            <a:srgbClr val="595959"/>
          </a:solidFill>
          <a:latin typeface="Calibri" charset="0"/>
          <a:ea typeface="ＭＳ Ｐゴシック" charset="0"/>
        </a:defRPr>
      </a:lvl9pPr>
    </p:titleStyle>
    <p:bodyStyle>
      <a:lvl1pPr marL="171450" indent="-171450" algn="l" defTabSz="457200" rtl="0" eaLnBrk="1" fontAlgn="base" hangingPunct="1">
        <a:lnSpc>
          <a:spcPct val="120000"/>
        </a:lnSpc>
        <a:spcBef>
          <a:spcPct val="20000"/>
        </a:spcBef>
        <a:spcAft>
          <a:spcPct val="0"/>
        </a:spcAft>
        <a:buFont typeface="Wingdings" charset="2"/>
        <a:buChar char="§"/>
        <a:defRPr sz="2000" kern="1200">
          <a:solidFill>
            <a:srgbClr val="595959"/>
          </a:solidFill>
          <a:latin typeface="Calibri"/>
          <a:ea typeface="ＭＳ Ｐゴシック" charset="0"/>
          <a:cs typeface="Calibri"/>
        </a:defRPr>
      </a:lvl1pPr>
      <a:lvl2pPr marL="628650" indent="-171450" algn="l" defTabSz="457200" rtl="0" eaLnBrk="1" fontAlgn="base" hangingPunct="1">
        <a:lnSpc>
          <a:spcPct val="120000"/>
        </a:lnSpc>
        <a:spcBef>
          <a:spcPct val="20000"/>
        </a:spcBef>
        <a:spcAft>
          <a:spcPct val="0"/>
        </a:spcAft>
        <a:buFont typeface="Wingdings" charset="2"/>
        <a:buChar char="§"/>
        <a:defRPr sz="1600" kern="1200">
          <a:solidFill>
            <a:srgbClr val="595959"/>
          </a:solidFill>
          <a:latin typeface="Calibri"/>
          <a:ea typeface="ＭＳ Ｐゴシック" charset="0"/>
          <a:cs typeface="Calibri"/>
        </a:defRPr>
      </a:lvl2pPr>
      <a:lvl3pPr marL="1085850" indent="-171450" algn="l" defTabSz="457200" rtl="0" eaLnBrk="1" fontAlgn="base" hangingPunct="1">
        <a:lnSpc>
          <a:spcPct val="120000"/>
        </a:lnSpc>
        <a:spcBef>
          <a:spcPct val="20000"/>
        </a:spcBef>
        <a:spcAft>
          <a:spcPct val="0"/>
        </a:spcAft>
        <a:buFont typeface="Wingdings" charset="2"/>
        <a:buChar char="§"/>
        <a:defRPr sz="1400" kern="1200">
          <a:solidFill>
            <a:srgbClr val="595959"/>
          </a:solidFill>
          <a:latin typeface="Calibri"/>
          <a:ea typeface="ＭＳ Ｐゴシック" charset="0"/>
          <a:cs typeface="Calibri"/>
        </a:defRPr>
      </a:lvl3pPr>
      <a:lvl4pPr marL="1543050" indent="-171450" algn="l" defTabSz="457200" rtl="0" eaLnBrk="1" fontAlgn="base" hangingPunct="1">
        <a:lnSpc>
          <a:spcPct val="120000"/>
        </a:lnSpc>
        <a:spcBef>
          <a:spcPct val="20000"/>
        </a:spcBef>
        <a:spcAft>
          <a:spcPct val="0"/>
        </a:spcAft>
        <a:buFont typeface="Wingdings" charset="2"/>
        <a:buChar char="§"/>
        <a:defRPr sz="1200" kern="1200">
          <a:solidFill>
            <a:srgbClr val="595959"/>
          </a:solidFill>
          <a:latin typeface="Calibri"/>
          <a:ea typeface="ＭＳ Ｐゴシック" charset="0"/>
          <a:cs typeface="Calibri"/>
        </a:defRPr>
      </a:lvl4pPr>
      <a:lvl5pPr marL="2057400" indent="-228600" algn="l" defTabSz="457200" rtl="0" eaLnBrk="1" fontAlgn="base" hangingPunct="1">
        <a:spcBef>
          <a:spcPct val="20000"/>
        </a:spcBef>
        <a:spcAft>
          <a:spcPct val="0"/>
        </a:spcAft>
        <a:buFont typeface="Arial" charset="0"/>
        <a:buChar char="»"/>
        <a:defRPr sz="2000" kern="1200">
          <a:solidFill>
            <a:srgbClr val="2C2C2C"/>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7.emf"/><Relationship Id="rId3" Type="http://schemas.openxmlformats.org/officeDocument/2006/relationships/image" Target="../media/image28.jp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1.png"/><Relationship Id="rId1" Type="http://schemas.openxmlformats.org/officeDocument/2006/relationships/slideLayout" Target="../slideLayouts/slideLayout20.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3.png"/><Relationship Id="rId4" Type="http://schemas.openxmlformats.org/officeDocument/2006/relationships/image" Target="../media/image9.emf"/><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59.png"/><Relationship Id="rId30"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4.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9.emf"/></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45.xml"/><Relationship Id="rId7" Type="http://schemas.openxmlformats.org/officeDocument/2006/relationships/image" Target="../media/image81.png"/><Relationship Id="rId2" Type="http://schemas.openxmlformats.org/officeDocument/2006/relationships/audio" Target="../media/media2.caf"/><Relationship Id="rId1" Type="http://schemas.microsoft.com/office/2007/relationships/media" Target="../media/media2.caf"/><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9.emf"/></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facebook.com/tryggtrafikk/" TargetMode="External"/><Relationship Id="rId2" Type="http://schemas.openxmlformats.org/officeDocument/2006/relationships/hyperlink" Target="https://www.tryggtrafikk.no/" TargetMode="External"/><Relationship Id="rId1" Type="http://schemas.openxmlformats.org/officeDocument/2006/relationships/slideLayout" Target="../slideLayouts/slideLayout43.xml"/><Relationship Id="rId6" Type="http://schemas.openxmlformats.org/officeDocument/2006/relationships/hyperlink" Target="https://www.tryggtrafikk.no/skole/hjertesone/" TargetMode="External"/><Relationship Id="rId5" Type="http://schemas.openxmlformats.org/officeDocument/2006/relationships/hyperlink" Target="https://risikorydding.no/vandringer/pages/trygghetsvandring-trinn-for-trinn" TargetMode="External"/><Relationship Id="rId4" Type="http://schemas.openxmlformats.org/officeDocument/2006/relationships/hyperlink" Target="https://tsh.toi.no/files/trafikksikkerhetshandboken.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toi.no/" TargetMode="External"/><Relationship Id="rId3" Type="http://schemas.openxmlformats.org/officeDocument/2006/relationships/hyperlink" Target="mailto:elin.hellerud@ssb.no" TargetMode="External"/><Relationship Id="rId7" Type="http://schemas.openxmlformats.org/officeDocument/2006/relationships/hyperlink" Target="mailto:maeland@tryggtrafikk.no" TargetMode="External"/><Relationship Id="rId2" Type="http://schemas.openxmlformats.org/officeDocument/2006/relationships/hyperlink" Target="http://www.ssb.no/" TargetMode="External"/><Relationship Id="rId1" Type="http://schemas.openxmlformats.org/officeDocument/2006/relationships/slideLayout" Target="../slideLayouts/slideLayout43.xml"/><Relationship Id="rId6" Type="http://schemas.openxmlformats.org/officeDocument/2006/relationships/hyperlink" Target="http://www.tryggtrafikk.no/" TargetMode="External"/><Relationship Id="rId5" Type="http://schemas.openxmlformats.org/officeDocument/2006/relationships/hyperlink" Target="mailto:hans-olav.helles&#248;@svv.no" TargetMode="External"/><Relationship Id="rId4" Type="http://schemas.openxmlformats.org/officeDocument/2006/relationships/hyperlink" Target="http://www.vegvesen.no/"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emf"/><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474" r="799"/>
          <a:stretch/>
        </p:blipFill>
        <p:spPr>
          <a:xfrm>
            <a:off x="-469863" y="-211667"/>
            <a:ext cx="9613863" cy="5842001"/>
          </a:xfrm>
          <a:prstGeom prst="rect">
            <a:avLst/>
          </a:prstGeom>
        </p:spPr>
      </p:pic>
      <p:pic>
        <p:nvPicPr>
          <p:cNvPr id="5" name="Picture 4"/>
          <p:cNvPicPr>
            <a:picLocks noChangeAspect="1"/>
          </p:cNvPicPr>
          <p:nvPr/>
        </p:nvPicPr>
        <p:blipFill>
          <a:blip r:embed="rId4"/>
          <a:stretch>
            <a:fillRect/>
          </a:stretch>
        </p:blipFill>
        <p:spPr>
          <a:xfrm>
            <a:off x="1892219" y="1293938"/>
            <a:ext cx="5720021" cy="1048943"/>
          </a:xfrm>
          <a:prstGeom prst="rect">
            <a:avLst/>
          </a:prstGeom>
        </p:spPr>
      </p:pic>
      <p:sp>
        <p:nvSpPr>
          <p:cNvPr id="3" name="TextBox 2"/>
          <p:cNvSpPr txBox="1"/>
          <p:nvPr/>
        </p:nvSpPr>
        <p:spPr>
          <a:xfrm>
            <a:off x="4127504" y="2283877"/>
            <a:ext cx="3623733" cy="40011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000" dirty="0" err="1">
                <a:solidFill>
                  <a:schemeClr val="bg1"/>
                </a:solidFill>
              </a:rPr>
              <a:t>Nasjonalt</a:t>
            </a:r>
            <a:r>
              <a:rPr lang="en-US" sz="2000" dirty="0">
                <a:solidFill>
                  <a:schemeClr val="bg1"/>
                </a:solidFill>
              </a:rPr>
              <a:t> </a:t>
            </a:r>
            <a:r>
              <a:rPr lang="en-US" sz="2000" dirty="0" err="1">
                <a:solidFill>
                  <a:schemeClr val="bg1"/>
                </a:solidFill>
              </a:rPr>
              <a:t>trafikksikkerhetsarbeid</a:t>
            </a:r>
            <a:endParaRPr lang="en-US" sz="2000" dirty="0">
              <a:solidFill>
                <a:schemeClr val="bg1"/>
              </a:solidFill>
            </a:endParaRPr>
          </a:p>
        </p:txBody>
      </p:sp>
    </p:spTree>
    <p:extLst>
      <p:ext uri="{BB962C8B-B14F-4D97-AF65-F5344CB8AC3E}">
        <p14:creationId xmlns:p14="http://schemas.microsoft.com/office/powerpoint/2010/main" val="412045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040989" y="3959317"/>
            <a:ext cx="1823924" cy="246221"/>
          </a:xfrm>
          <a:prstGeom prst="rect">
            <a:avLst/>
          </a:prstGeom>
          <a:noFill/>
        </p:spPr>
        <p:txBody>
          <a:bodyPr wrap="none" rtlCol="0">
            <a:spAutoFit/>
          </a:bodyPr>
          <a:lstStyle/>
          <a:p>
            <a:r>
              <a:rPr lang="en-US" sz="1000" b="1" dirty="0" err="1"/>
              <a:t>Kilde</a:t>
            </a:r>
            <a:r>
              <a:rPr lang="en-US" sz="1000" b="1" dirty="0"/>
              <a:t>:  </a:t>
            </a:r>
            <a:r>
              <a:rPr lang="en-US" sz="1000" b="1" dirty="0" err="1"/>
              <a:t>Statens</a:t>
            </a:r>
            <a:r>
              <a:rPr lang="en-US" sz="1000" b="1" dirty="0"/>
              <a:t> </a:t>
            </a:r>
            <a:r>
              <a:rPr lang="en-US" sz="1000" b="1" dirty="0" err="1"/>
              <a:t>vegvesen</a:t>
            </a:r>
            <a:r>
              <a:rPr lang="en-US" sz="1000" b="1" dirty="0"/>
              <a:t> - 2017</a:t>
            </a:r>
            <a:endParaRPr lang="en-US" sz="1000" b="1" dirty="0">
              <a:solidFill>
                <a:srgbClr val="000000"/>
              </a:solidFill>
            </a:endParaRPr>
          </a:p>
        </p:txBody>
      </p:sp>
      <p:sp>
        <p:nvSpPr>
          <p:cNvPr id="22" name="TextBox 21"/>
          <p:cNvSpPr txBox="1"/>
          <p:nvPr/>
        </p:nvSpPr>
        <p:spPr>
          <a:xfrm>
            <a:off x="872451" y="429423"/>
            <a:ext cx="6940259" cy="492443"/>
          </a:xfrm>
          <a:prstGeom prst="rect">
            <a:avLst/>
          </a:prstGeom>
          <a:noFill/>
        </p:spPr>
        <p:txBody>
          <a:bodyPr wrap="none" rtlCol="0">
            <a:spAutoFit/>
          </a:bodyPr>
          <a:lstStyle/>
          <a:p>
            <a:r>
              <a:rPr lang="en-US" sz="2600" dirty="0" err="1"/>
              <a:t>Årsaker</a:t>
            </a:r>
            <a:r>
              <a:rPr lang="en-US" sz="2600" dirty="0"/>
              <a:t> </a:t>
            </a:r>
            <a:r>
              <a:rPr lang="en-US" sz="2600" dirty="0" err="1"/>
              <a:t>til</a:t>
            </a:r>
            <a:r>
              <a:rPr lang="en-US" sz="2600" dirty="0"/>
              <a:t> </a:t>
            </a:r>
            <a:r>
              <a:rPr lang="en-US" sz="2600" dirty="0" err="1"/>
              <a:t>skadeomfang</a:t>
            </a:r>
            <a:r>
              <a:rPr lang="en-US" sz="2600" dirty="0"/>
              <a:t> </a:t>
            </a:r>
            <a:r>
              <a:rPr lang="en-US" sz="2600" dirty="0" err="1"/>
              <a:t>i</a:t>
            </a:r>
            <a:r>
              <a:rPr lang="en-US" sz="2600" dirty="0"/>
              <a:t> </a:t>
            </a:r>
            <a:r>
              <a:rPr lang="en-US" sz="2600" dirty="0" err="1"/>
              <a:t>dødsulykker</a:t>
            </a:r>
            <a:r>
              <a:rPr lang="en-US" sz="2600" dirty="0"/>
              <a:t> 2005-2016 </a:t>
            </a:r>
          </a:p>
        </p:txBody>
      </p:sp>
      <p:grpSp>
        <p:nvGrpSpPr>
          <p:cNvPr id="37" name="Group 36"/>
          <p:cNvGrpSpPr/>
          <p:nvPr/>
        </p:nvGrpSpPr>
        <p:grpSpPr>
          <a:xfrm>
            <a:off x="2368910" y="1708370"/>
            <a:ext cx="2150536" cy="1562213"/>
            <a:chOff x="5906103" y="1801450"/>
            <a:chExt cx="1256840" cy="913008"/>
          </a:xfrm>
        </p:grpSpPr>
        <p:pic>
          <p:nvPicPr>
            <p:cNvPr id="38" name="Picture 37"/>
            <p:cNvPicPr>
              <a:picLocks noChangeAspect="1"/>
            </p:cNvPicPr>
            <p:nvPr/>
          </p:nvPicPr>
          <p:blipFill>
            <a:blip r:embed="rId3"/>
            <a:stretch>
              <a:fillRect/>
            </a:stretch>
          </p:blipFill>
          <p:spPr>
            <a:xfrm flipH="1">
              <a:off x="6221343" y="1977697"/>
              <a:ext cx="523270" cy="499811"/>
            </a:xfrm>
            <a:prstGeom prst="rect">
              <a:avLst/>
            </a:prstGeom>
          </p:spPr>
        </p:pic>
        <p:sp>
          <p:nvSpPr>
            <p:cNvPr id="41" name="TextBox 40"/>
            <p:cNvSpPr txBox="1"/>
            <p:nvPr/>
          </p:nvSpPr>
          <p:spPr>
            <a:xfrm>
              <a:off x="5906103" y="2408671"/>
              <a:ext cx="1256840" cy="305787"/>
            </a:xfrm>
            <a:prstGeom prst="rect">
              <a:avLst/>
            </a:prstGeom>
            <a:noFill/>
          </p:spPr>
          <p:txBody>
            <a:bodyPr wrap="none" rtlCol="0">
              <a:spAutoFit/>
            </a:bodyPr>
            <a:lstStyle/>
            <a:p>
              <a:pPr algn="ctr"/>
              <a:endParaRPr lang="en-US" sz="1400" dirty="0"/>
            </a:p>
            <a:p>
              <a:pPr algn="ctr"/>
              <a:r>
                <a:rPr lang="en-US" sz="1400" dirty="0"/>
                <a:t>IKKE/FEIL BRUK AV HJELM</a:t>
              </a:r>
            </a:p>
          </p:txBody>
        </p:sp>
        <p:sp>
          <p:nvSpPr>
            <p:cNvPr id="43" name="TextBox 42"/>
            <p:cNvSpPr txBox="1"/>
            <p:nvPr/>
          </p:nvSpPr>
          <p:spPr>
            <a:xfrm>
              <a:off x="6308950" y="1801450"/>
              <a:ext cx="289292" cy="179875"/>
            </a:xfrm>
            <a:prstGeom prst="rect">
              <a:avLst/>
            </a:prstGeom>
            <a:noFill/>
          </p:spPr>
          <p:txBody>
            <a:bodyPr wrap="none" rtlCol="0">
              <a:spAutoFit/>
            </a:bodyPr>
            <a:lstStyle/>
            <a:p>
              <a:r>
                <a:rPr lang="en-US" sz="1400" dirty="0"/>
                <a:t>20%</a:t>
              </a:r>
            </a:p>
          </p:txBody>
        </p:sp>
      </p:grpSp>
      <p:grpSp>
        <p:nvGrpSpPr>
          <p:cNvPr id="44" name="Group 43"/>
          <p:cNvGrpSpPr/>
          <p:nvPr/>
        </p:nvGrpSpPr>
        <p:grpSpPr>
          <a:xfrm>
            <a:off x="7253820" y="1706705"/>
            <a:ext cx="1261221" cy="1548608"/>
            <a:chOff x="6992381" y="1688499"/>
            <a:chExt cx="731457" cy="898132"/>
          </a:xfrm>
        </p:grpSpPr>
        <p:pic>
          <p:nvPicPr>
            <p:cNvPr id="45" name="Picture 44"/>
            <p:cNvPicPr>
              <a:picLocks noChangeAspect="1"/>
            </p:cNvPicPr>
            <p:nvPr/>
          </p:nvPicPr>
          <p:blipFill>
            <a:blip r:embed="rId4"/>
            <a:stretch>
              <a:fillRect/>
            </a:stretch>
          </p:blipFill>
          <p:spPr>
            <a:xfrm>
              <a:off x="6992381" y="1943443"/>
              <a:ext cx="644097" cy="493807"/>
            </a:xfrm>
            <a:prstGeom prst="rect">
              <a:avLst/>
            </a:prstGeom>
          </p:spPr>
        </p:pic>
        <p:sp>
          <p:nvSpPr>
            <p:cNvPr id="47" name="TextBox 46"/>
            <p:cNvSpPr txBox="1"/>
            <p:nvPr/>
          </p:nvSpPr>
          <p:spPr>
            <a:xfrm>
              <a:off x="7075885" y="2408133"/>
              <a:ext cx="647953" cy="178498"/>
            </a:xfrm>
            <a:prstGeom prst="rect">
              <a:avLst/>
            </a:prstGeom>
            <a:noFill/>
          </p:spPr>
          <p:txBody>
            <a:bodyPr wrap="none" rtlCol="0">
              <a:spAutoFit/>
            </a:bodyPr>
            <a:lstStyle/>
            <a:p>
              <a:pPr algn="ctr"/>
              <a:r>
                <a:rPr lang="en-US" sz="1400" dirty="0"/>
                <a:t>UTEN HJELM</a:t>
              </a:r>
            </a:p>
          </p:txBody>
        </p:sp>
        <p:sp>
          <p:nvSpPr>
            <p:cNvPr id="48" name="TextBox 47"/>
            <p:cNvSpPr txBox="1"/>
            <p:nvPr/>
          </p:nvSpPr>
          <p:spPr>
            <a:xfrm>
              <a:off x="7195602" y="1688499"/>
              <a:ext cx="287078" cy="178498"/>
            </a:xfrm>
            <a:prstGeom prst="rect">
              <a:avLst/>
            </a:prstGeom>
            <a:noFill/>
          </p:spPr>
          <p:txBody>
            <a:bodyPr wrap="none" rtlCol="0">
              <a:spAutoFit/>
            </a:bodyPr>
            <a:lstStyle/>
            <a:p>
              <a:r>
                <a:rPr lang="en-US" sz="1400" dirty="0"/>
                <a:t>56%</a:t>
              </a:r>
            </a:p>
          </p:txBody>
        </p:sp>
      </p:grpSp>
      <p:grpSp>
        <p:nvGrpSpPr>
          <p:cNvPr id="10" name="Group 9"/>
          <p:cNvGrpSpPr/>
          <p:nvPr/>
        </p:nvGrpSpPr>
        <p:grpSpPr>
          <a:xfrm>
            <a:off x="760871" y="1696445"/>
            <a:ext cx="1285816" cy="1561209"/>
            <a:chOff x="760871" y="1696445"/>
            <a:chExt cx="1285816" cy="1561209"/>
          </a:xfrm>
        </p:grpSpPr>
        <p:grpSp>
          <p:nvGrpSpPr>
            <p:cNvPr id="28" name="Group 27"/>
            <p:cNvGrpSpPr/>
            <p:nvPr/>
          </p:nvGrpSpPr>
          <p:grpSpPr>
            <a:xfrm>
              <a:off x="760871" y="1696445"/>
              <a:ext cx="1285816" cy="1561209"/>
              <a:chOff x="5354377" y="1871273"/>
              <a:chExt cx="758975" cy="921529"/>
            </a:xfrm>
          </p:grpSpPr>
          <p:sp>
            <p:nvSpPr>
              <p:cNvPr id="30" name="TextBox 29"/>
              <p:cNvSpPr txBox="1"/>
              <p:nvPr/>
            </p:nvSpPr>
            <p:spPr>
              <a:xfrm>
                <a:off x="5354377" y="2483963"/>
                <a:ext cx="758975" cy="308839"/>
              </a:xfrm>
              <a:prstGeom prst="rect">
                <a:avLst/>
              </a:prstGeom>
              <a:noFill/>
            </p:spPr>
            <p:txBody>
              <a:bodyPr wrap="none" rtlCol="0">
                <a:spAutoFit/>
              </a:bodyPr>
              <a:lstStyle/>
              <a:p>
                <a:pPr algn="ctr"/>
                <a:endParaRPr lang="en-US" sz="1400" dirty="0"/>
              </a:p>
              <a:p>
                <a:pPr algn="ctr"/>
                <a:r>
                  <a:rPr lang="en-US" sz="1400" dirty="0"/>
                  <a:t>UTEN BILBELTE</a:t>
                </a:r>
              </a:p>
            </p:txBody>
          </p:sp>
          <p:sp>
            <p:nvSpPr>
              <p:cNvPr id="36" name="TextBox 35"/>
              <p:cNvSpPr txBox="1"/>
              <p:nvPr/>
            </p:nvSpPr>
            <p:spPr>
              <a:xfrm>
                <a:off x="5559377" y="1871273"/>
                <a:ext cx="292180" cy="181671"/>
              </a:xfrm>
              <a:prstGeom prst="rect">
                <a:avLst/>
              </a:prstGeom>
              <a:noFill/>
            </p:spPr>
            <p:txBody>
              <a:bodyPr wrap="none" rtlCol="0">
                <a:spAutoFit/>
              </a:bodyPr>
              <a:lstStyle/>
              <a:p>
                <a:r>
                  <a:rPr lang="en-US" sz="1400" dirty="0"/>
                  <a:t>40%</a:t>
                </a:r>
              </a:p>
            </p:txBody>
          </p:sp>
        </p:grpSp>
        <p:pic>
          <p:nvPicPr>
            <p:cNvPr id="17" name="Picture 16" descr="u sikker belte tryg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 y="2101850"/>
              <a:ext cx="997341" cy="781050"/>
            </a:xfrm>
            <a:prstGeom prst="rect">
              <a:avLst/>
            </a:prstGeom>
          </p:spPr>
        </p:pic>
      </p:grpSp>
      <p:grpSp>
        <p:nvGrpSpPr>
          <p:cNvPr id="11" name="Group 10"/>
          <p:cNvGrpSpPr/>
          <p:nvPr/>
        </p:nvGrpSpPr>
        <p:grpSpPr>
          <a:xfrm>
            <a:off x="4785788" y="1720850"/>
            <a:ext cx="2081194" cy="1546027"/>
            <a:chOff x="4785788" y="1720850"/>
            <a:chExt cx="2081194" cy="1546027"/>
          </a:xfrm>
        </p:grpSpPr>
        <p:sp>
          <p:nvSpPr>
            <p:cNvPr id="2" name="TextBox 1"/>
            <p:cNvSpPr txBox="1"/>
            <p:nvPr/>
          </p:nvSpPr>
          <p:spPr>
            <a:xfrm>
              <a:off x="5479398" y="1720850"/>
              <a:ext cx="494997" cy="1384995"/>
            </a:xfrm>
            <a:prstGeom prst="rect">
              <a:avLst/>
            </a:prstGeom>
            <a:noFill/>
          </p:spPr>
          <p:txBody>
            <a:bodyPr wrap="none" rtlCol="0">
              <a:spAutoFit/>
            </a:bodyPr>
            <a:lstStyle/>
            <a:p>
              <a:pPr algn="ctr"/>
              <a:r>
                <a:rPr lang="en-US" sz="1400" dirty="0"/>
                <a:t>45%</a:t>
              </a:r>
            </a:p>
            <a:p>
              <a:pPr algn="ctr"/>
              <a:r>
                <a:rPr lang="en-US" sz="1400" dirty="0"/>
                <a:t> </a:t>
              </a:r>
            </a:p>
            <a:p>
              <a:pPr algn="ctr"/>
              <a:endParaRPr lang="en-US" sz="1400" dirty="0"/>
            </a:p>
            <a:p>
              <a:pPr algn="ctr"/>
              <a:endParaRPr lang="en-US" sz="1400" dirty="0"/>
            </a:p>
            <a:p>
              <a:pPr algn="ctr"/>
              <a:endParaRPr lang="en-US" sz="1400" dirty="0"/>
            </a:p>
            <a:p>
              <a:pPr algn="ctr"/>
              <a:r>
                <a:rPr lang="en-US" sz="1400" dirty="0"/>
                <a:t>  </a:t>
              </a:r>
            </a:p>
          </p:txBody>
        </p:sp>
        <p:pic>
          <p:nvPicPr>
            <p:cNvPr id="8" name="Picture 7" descr="moeder.jpg"/>
            <p:cNvPicPr>
              <a:picLocks noChangeAspect="1"/>
            </p:cNvPicPr>
            <p:nvPr/>
          </p:nvPicPr>
          <p:blipFill>
            <a:blip r:embed="rId6">
              <a:alphaModFix amt="73000"/>
              <a:extLst>
                <a:ext uri="{BEBA8EAE-BF5A-486C-A8C5-ECC9F3942E4B}">
                  <a14:imgProps xmlns:a14="http://schemas.microsoft.com/office/drawing/2010/main">
                    <a14:imgLayer r:embed="rId7">
                      <a14:imgEffect>
                        <a14:brightnessContrast bright="17000" contrast="20000"/>
                      </a14:imgEffect>
                    </a14:imgLayer>
                  </a14:imgProps>
                </a:ext>
                <a:ext uri="{28A0092B-C50C-407E-A947-70E740481C1C}">
                  <a14:useLocalDpi xmlns:a14="http://schemas.microsoft.com/office/drawing/2010/main" val="0"/>
                </a:ext>
              </a:extLst>
            </a:blip>
            <a:stretch>
              <a:fillRect/>
            </a:stretch>
          </p:blipFill>
          <p:spPr>
            <a:xfrm>
              <a:off x="5302250" y="2071476"/>
              <a:ext cx="1060450" cy="830473"/>
            </a:xfrm>
            <a:prstGeom prst="rect">
              <a:avLst/>
            </a:prstGeom>
          </p:spPr>
        </p:pic>
        <p:sp>
          <p:nvSpPr>
            <p:cNvPr id="9" name="TextBox 8"/>
            <p:cNvSpPr txBox="1"/>
            <p:nvPr/>
          </p:nvSpPr>
          <p:spPr>
            <a:xfrm>
              <a:off x="4785788" y="2959100"/>
              <a:ext cx="2081194" cy="307777"/>
            </a:xfrm>
            <a:prstGeom prst="rect">
              <a:avLst/>
            </a:prstGeom>
            <a:noFill/>
          </p:spPr>
          <p:txBody>
            <a:bodyPr wrap="none" rtlCol="0">
              <a:spAutoFit/>
            </a:bodyPr>
            <a:lstStyle/>
            <a:p>
              <a:pPr algn="ctr"/>
              <a:r>
                <a:rPr lang="en-US" sz="1400" dirty="0"/>
                <a:t>IKKE/FEIL BRUK AV HJELM</a:t>
              </a:r>
            </a:p>
          </p:txBody>
        </p:sp>
      </p:grpSp>
    </p:spTree>
    <p:extLst>
      <p:ext uri="{BB962C8B-B14F-4D97-AF65-F5344CB8AC3E}">
        <p14:creationId xmlns:p14="http://schemas.microsoft.com/office/powerpoint/2010/main" val="30697991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ppt_w</p:attrName>
                                        </p:attrNameLst>
                                      </p:cBhvr>
                                      <p:tavLst>
                                        <p:tav tm="0">
                                          <p:val>
                                            <p:strVal val="#ppt_w*0.70"/>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Effect transition="in" filter="fade">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strVal val="#ppt_w*0.7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animEffect transition="in" filter="fade">
                                      <p:cBhvr>
                                        <p:cTn id="30"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rygg-bak-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tel 2">
            <a:extLst>
              <a:ext uri="{FF2B5EF4-FFF2-40B4-BE49-F238E27FC236}">
                <a16:creationId xmlns:a16="http://schemas.microsoft.com/office/drawing/2014/main" id="{0C5A7A78-41CF-478D-B900-D1049E3AA458}"/>
              </a:ext>
            </a:extLst>
          </p:cNvPr>
          <p:cNvSpPr>
            <a:spLocks noGrp="1"/>
          </p:cNvSpPr>
          <p:nvPr>
            <p:ph type="title"/>
          </p:nvPr>
        </p:nvSpPr>
        <p:spPr>
          <a:xfrm>
            <a:off x="2331306" y="353878"/>
            <a:ext cx="5990536" cy="544655"/>
          </a:xfrm>
        </p:spPr>
        <p:txBody>
          <a:bodyPr/>
          <a:lstStyle/>
          <a:p>
            <a:r>
              <a:rPr lang="nb-NO" dirty="0">
                <a:solidFill>
                  <a:srgbClr val="FFFFFF"/>
                </a:solidFill>
                <a:effectLst>
                  <a:outerShdw blurRad="38100" dist="38100" dir="2700000" algn="tl">
                    <a:srgbClr val="000000">
                      <a:alpha val="43137"/>
                    </a:srgbClr>
                  </a:outerShdw>
                </a:effectLst>
              </a:rPr>
              <a:t>De 4 store risikofaktorene:</a:t>
            </a:r>
          </a:p>
        </p:txBody>
      </p:sp>
      <p:sp>
        <p:nvSpPr>
          <p:cNvPr id="2" name="TextBox 1"/>
          <p:cNvSpPr txBox="1"/>
          <p:nvPr/>
        </p:nvSpPr>
        <p:spPr>
          <a:xfrm>
            <a:off x="2158828" y="1427768"/>
            <a:ext cx="5290851"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Fart </a:t>
            </a:r>
            <a:r>
              <a:rPr kumimoji="0" lang="mr-IN"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for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høy</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fart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etter</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forholdene</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endParaRPr>
          </a:p>
        </p:txBody>
      </p:sp>
      <p:sp>
        <p:nvSpPr>
          <p:cNvPr id="4" name="TextBox 3"/>
          <p:cNvSpPr txBox="1"/>
          <p:nvPr/>
        </p:nvSpPr>
        <p:spPr>
          <a:xfrm>
            <a:off x="2138322" y="2458422"/>
            <a:ext cx="5389166"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Rus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mr-IN"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trafikant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I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alkohold</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eller</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ruspåvirket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tilstand</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endParaRPr>
          </a:p>
        </p:txBody>
      </p:sp>
      <p:sp>
        <p:nvSpPr>
          <p:cNvPr id="6" name="TextBox 5"/>
          <p:cNvSpPr txBox="1"/>
          <p:nvPr/>
        </p:nvSpPr>
        <p:spPr>
          <a:xfrm>
            <a:off x="2110117" y="3483022"/>
            <a:ext cx="7892810"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Oppmerksomhet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mr-IN"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manglende</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fokus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i</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trafikken</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distraksjoner</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endParaRPr>
          </a:p>
        </p:txBody>
      </p:sp>
      <p:sp>
        <p:nvSpPr>
          <p:cNvPr id="7" name="TextBox 6"/>
          <p:cNvSpPr txBox="1"/>
          <p:nvPr/>
        </p:nvSpPr>
        <p:spPr>
          <a:xfrm>
            <a:off x="2120037" y="4268287"/>
            <a:ext cx="3474078"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Sikring</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mr-IN"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manglende</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feil</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rPr>
              <a:t>sikring</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charset="0"/>
              <a:ea typeface="ＭＳ Ｐゴシック" charset="0"/>
            </a:endParaRPr>
          </a:p>
        </p:txBody>
      </p:sp>
      <p:pic>
        <p:nvPicPr>
          <p:cNvPr id="8" name="Bilde 14">
            <a:extLst>
              <a:ext uri="{FF2B5EF4-FFF2-40B4-BE49-F238E27FC236}">
                <a16:creationId xmlns:a16="http://schemas.microsoft.com/office/drawing/2014/main" id="{3414F3AD-4E0F-4F31-8D7C-CBB0360308F9}"/>
              </a:ext>
            </a:extLst>
          </p:cNvPr>
          <p:cNvPicPr>
            <a:picLocks noChangeAspect="1"/>
          </p:cNvPicPr>
          <p:nvPr/>
        </p:nvPicPr>
        <p:blipFill rotWithShape="1">
          <a:blip r:embed="rId3"/>
          <a:srcRect l="2616" t="4581" r="2609" b="4552"/>
          <a:stretch/>
        </p:blipFill>
        <p:spPr>
          <a:xfrm>
            <a:off x="784800" y="3949704"/>
            <a:ext cx="1332000" cy="720000"/>
          </a:xfrm>
          <a:prstGeom prst="rect">
            <a:avLst/>
          </a:prstGeom>
        </p:spPr>
      </p:pic>
      <p:pic>
        <p:nvPicPr>
          <p:cNvPr id="9" name="Bilde 5">
            <a:extLst>
              <a:ext uri="{FF2B5EF4-FFF2-40B4-BE49-F238E27FC236}">
                <a16:creationId xmlns:a16="http://schemas.microsoft.com/office/drawing/2014/main" id="{CBA6F578-5043-470C-A5C0-222007A29FD7}"/>
              </a:ext>
            </a:extLst>
          </p:cNvPr>
          <p:cNvPicPr>
            <a:picLocks noChangeAspect="1"/>
          </p:cNvPicPr>
          <p:nvPr/>
        </p:nvPicPr>
        <p:blipFill>
          <a:blip r:embed="rId4"/>
          <a:stretch>
            <a:fillRect/>
          </a:stretch>
        </p:blipFill>
        <p:spPr>
          <a:xfrm>
            <a:off x="753396" y="874436"/>
            <a:ext cx="1384926" cy="953442"/>
          </a:xfrm>
          <a:prstGeom prst="rect">
            <a:avLst/>
          </a:prstGeom>
        </p:spPr>
      </p:pic>
      <p:pic>
        <p:nvPicPr>
          <p:cNvPr id="11" name="Bilde 7">
            <a:extLst>
              <a:ext uri="{FF2B5EF4-FFF2-40B4-BE49-F238E27FC236}">
                <a16:creationId xmlns:a16="http://schemas.microsoft.com/office/drawing/2014/main" id="{E8E26153-A057-46F5-A2C0-D75DBC6C58FA}"/>
              </a:ext>
            </a:extLst>
          </p:cNvPr>
          <p:cNvPicPr>
            <a:picLocks noChangeAspect="1"/>
          </p:cNvPicPr>
          <p:nvPr/>
        </p:nvPicPr>
        <p:blipFill>
          <a:blip r:embed="rId5"/>
          <a:stretch>
            <a:fillRect/>
          </a:stretch>
        </p:blipFill>
        <p:spPr>
          <a:xfrm>
            <a:off x="753399" y="1948685"/>
            <a:ext cx="1363402" cy="908935"/>
          </a:xfrm>
          <a:prstGeom prst="rect">
            <a:avLst/>
          </a:prstGeom>
        </p:spPr>
      </p:pic>
      <p:pic>
        <p:nvPicPr>
          <p:cNvPr id="12" name="Bilde 11">
            <a:extLst>
              <a:ext uri="{FF2B5EF4-FFF2-40B4-BE49-F238E27FC236}">
                <a16:creationId xmlns:a16="http://schemas.microsoft.com/office/drawing/2014/main" id="{7D4F192D-D60F-4EFF-B923-C8B8EEB8D496}"/>
              </a:ext>
            </a:extLst>
          </p:cNvPr>
          <p:cNvPicPr>
            <a:picLocks noChangeAspect="1"/>
          </p:cNvPicPr>
          <p:nvPr/>
        </p:nvPicPr>
        <p:blipFill rotWithShape="1">
          <a:blip r:embed="rId6"/>
          <a:srcRect l="1457" t="9748" r="13996" b="9685"/>
          <a:stretch/>
        </p:blipFill>
        <p:spPr>
          <a:xfrm>
            <a:off x="780091" y="2980503"/>
            <a:ext cx="1323342" cy="840653"/>
          </a:xfrm>
          <a:prstGeom prst="rect">
            <a:avLst/>
          </a:prstGeom>
        </p:spPr>
      </p:pic>
      <p:pic>
        <p:nvPicPr>
          <p:cNvPr id="17" name="Picture 16"/>
          <p:cNvPicPr>
            <a:picLocks noChangeAspect="1"/>
          </p:cNvPicPr>
          <p:nvPr/>
        </p:nvPicPr>
        <p:blipFill>
          <a:blip r:embed="rId7"/>
          <a:stretch>
            <a:fillRect/>
          </a:stretch>
        </p:blipFill>
        <p:spPr>
          <a:xfrm>
            <a:off x="4356100" y="2489200"/>
            <a:ext cx="419100" cy="152400"/>
          </a:xfrm>
          <a:prstGeom prst="rect">
            <a:avLst/>
          </a:prstGeom>
        </p:spPr>
      </p:pic>
      <p:pic>
        <p:nvPicPr>
          <p:cNvPr id="18" name="Picture 17"/>
          <p:cNvPicPr>
            <a:picLocks noChangeAspect="1"/>
          </p:cNvPicPr>
          <p:nvPr/>
        </p:nvPicPr>
        <p:blipFill>
          <a:blip r:embed="rId7"/>
          <a:stretch>
            <a:fillRect/>
          </a:stretch>
        </p:blipFill>
        <p:spPr>
          <a:xfrm>
            <a:off x="4356100" y="2489200"/>
            <a:ext cx="419100" cy="152400"/>
          </a:xfrm>
          <a:prstGeom prst="rect">
            <a:avLst/>
          </a:prstGeom>
        </p:spPr>
      </p:pic>
      <p:pic>
        <p:nvPicPr>
          <p:cNvPr id="20" name="Picture 19"/>
          <p:cNvPicPr>
            <a:picLocks noChangeAspect="1"/>
          </p:cNvPicPr>
          <p:nvPr/>
        </p:nvPicPr>
        <p:blipFill>
          <a:blip r:embed="rId8"/>
          <a:stretch>
            <a:fillRect/>
          </a:stretch>
        </p:blipFill>
        <p:spPr>
          <a:xfrm>
            <a:off x="8006694" y="138093"/>
            <a:ext cx="879666" cy="746528"/>
          </a:xfrm>
          <a:prstGeom prst="rect">
            <a:avLst/>
          </a:prstGeom>
        </p:spPr>
      </p:pic>
    </p:spTree>
    <p:extLst>
      <p:ext uri="{BB962C8B-B14F-4D97-AF65-F5344CB8AC3E}">
        <p14:creationId xmlns:p14="http://schemas.microsoft.com/office/powerpoint/2010/main" val="351280204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3058"/>
            <a:ext cx="7353300" cy="563562"/>
          </a:xfrm>
        </p:spPr>
        <p:txBody>
          <a:bodyPr/>
          <a:lstStyle/>
          <a:p>
            <a:r>
              <a:rPr lang="en-US" sz="2600" b="0" dirty="0" err="1"/>
              <a:t>Hovedutfordringer</a:t>
            </a:r>
            <a:endParaRPr lang="en-US" sz="2600" b="0" dirty="0"/>
          </a:p>
        </p:txBody>
      </p:sp>
      <p:sp>
        <p:nvSpPr>
          <p:cNvPr id="6" name="Rectangle 5"/>
          <p:cNvSpPr/>
          <p:nvPr/>
        </p:nvSpPr>
        <p:spPr>
          <a:xfrm>
            <a:off x="634996" y="848443"/>
            <a:ext cx="4995334" cy="3508653"/>
          </a:xfrm>
          <a:prstGeom prst="rect">
            <a:avLst/>
          </a:prstGeom>
        </p:spPr>
        <p:txBody>
          <a:bodyPr wrap="square">
            <a:spAutoFit/>
          </a:bodyPr>
          <a:lstStyle/>
          <a:p>
            <a:r>
              <a:rPr lang="en-US" sz="1800" dirty="0" err="1"/>
              <a:t>Risikoatferd</a:t>
            </a:r>
            <a:endParaRPr lang="en-US" sz="1800" dirty="0"/>
          </a:p>
          <a:p>
            <a:r>
              <a:rPr lang="en-US" sz="1200" dirty="0" err="1"/>
              <a:t>Ruskjøring</a:t>
            </a:r>
            <a:r>
              <a:rPr lang="en-US" sz="1200" dirty="0"/>
              <a:t>, fart mv.</a:t>
            </a:r>
          </a:p>
          <a:p>
            <a:endParaRPr lang="en-US" sz="800" dirty="0"/>
          </a:p>
          <a:p>
            <a:r>
              <a:rPr lang="en-US" sz="1800" dirty="0" err="1"/>
              <a:t>Trafikkfarlig</a:t>
            </a:r>
            <a:r>
              <a:rPr lang="en-US" sz="1800" dirty="0"/>
              <a:t> </a:t>
            </a:r>
            <a:r>
              <a:rPr lang="en-US" sz="1800" dirty="0" err="1"/>
              <a:t>infrastruktur</a:t>
            </a:r>
            <a:endParaRPr lang="en-US" sz="1800" dirty="0"/>
          </a:p>
          <a:p>
            <a:r>
              <a:rPr lang="en-US" sz="1200" dirty="0"/>
              <a:t>For </a:t>
            </a:r>
            <a:r>
              <a:rPr lang="en-US" sz="1200" dirty="0" err="1"/>
              <a:t>kjørende</a:t>
            </a:r>
            <a:r>
              <a:rPr lang="en-US" sz="1200" dirty="0"/>
              <a:t>, </a:t>
            </a:r>
            <a:r>
              <a:rPr lang="en-US" sz="1200" dirty="0" err="1"/>
              <a:t>syklende</a:t>
            </a:r>
            <a:r>
              <a:rPr lang="en-US" sz="1200" dirty="0"/>
              <a:t> </a:t>
            </a:r>
            <a:r>
              <a:rPr lang="en-US" sz="1200" dirty="0" err="1"/>
              <a:t>og</a:t>
            </a:r>
            <a:r>
              <a:rPr lang="en-US" sz="1200" dirty="0"/>
              <a:t> </a:t>
            </a:r>
            <a:r>
              <a:rPr lang="en-US" sz="1200" dirty="0" err="1"/>
              <a:t>gående</a:t>
            </a:r>
            <a:r>
              <a:rPr lang="en-US" sz="1200" dirty="0"/>
              <a:t> </a:t>
            </a:r>
          </a:p>
          <a:p>
            <a:endParaRPr lang="en-US" sz="800" dirty="0"/>
          </a:p>
          <a:p>
            <a:r>
              <a:rPr lang="en-US" sz="1800" dirty="0" err="1"/>
              <a:t>Manglende</a:t>
            </a:r>
            <a:r>
              <a:rPr lang="en-US" sz="1800" dirty="0"/>
              <a:t>/</a:t>
            </a:r>
            <a:r>
              <a:rPr lang="en-US" sz="1800" dirty="0" err="1"/>
              <a:t>feil</a:t>
            </a:r>
            <a:r>
              <a:rPr lang="en-US" sz="1800" dirty="0"/>
              <a:t> </a:t>
            </a:r>
            <a:r>
              <a:rPr lang="en-US" sz="1800" dirty="0" err="1"/>
              <a:t>bruk</a:t>
            </a:r>
            <a:r>
              <a:rPr lang="en-US" sz="1800" dirty="0"/>
              <a:t> </a:t>
            </a:r>
            <a:r>
              <a:rPr lang="en-US" sz="1800" dirty="0" err="1"/>
              <a:t>av</a:t>
            </a:r>
            <a:r>
              <a:rPr lang="en-US" sz="1800" dirty="0"/>
              <a:t> </a:t>
            </a:r>
            <a:r>
              <a:rPr lang="en-US" sz="1800" dirty="0" err="1"/>
              <a:t>sikkerhetsutstyr</a:t>
            </a:r>
            <a:endParaRPr lang="en-US" sz="1800" dirty="0"/>
          </a:p>
          <a:p>
            <a:r>
              <a:rPr lang="en-US" sz="1200" dirty="0" err="1"/>
              <a:t>Bilbelte</a:t>
            </a:r>
            <a:r>
              <a:rPr lang="en-US" sz="1200" dirty="0"/>
              <a:t>, </a:t>
            </a:r>
            <a:r>
              <a:rPr lang="en-US" sz="1200" dirty="0" err="1"/>
              <a:t>refleks</a:t>
            </a:r>
            <a:r>
              <a:rPr lang="en-US" sz="1200" dirty="0"/>
              <a:t>, </a:t>
            </a:r>
            <a:r>
              <a:rPr lang="en-US" sz="1200" dirty="0" err="1"/>
              <a:t>sykkelhjelm</a:t>
            </a:r>
            <a:r>
              <a:rPr lang="en-US" sz="1200" dirty="0"/>
              <a:t>  </a:t>
            </a:r>
          </a:p>
          <a:p>
            <a:endParaRPr lang="en-US" sz="800" dirty="0"/>
          </a:p>
          <a:p>
            <a:r>
              <a:rPr lang="en-US" sz="1800" dirty="0" err="1"/>
              <a:t>Befolkningsvekst</a:t>
            </a:r>
            <a:r>
              <a:rPr lang="en-US" sz="1800" dirty="0"/>
              <a:t> </a:t>
            </a:r>
          </a:p>
          <a:p>
            <a:r>
              <a:rPr lang="en-US" sz="1200" dirty="0" err="1"/>
              <a:t>Mer</a:t>
            </a:r>
            <a:r>
              <a:rPr lang="en-US" sz="1200" dirty="0"/>
              <a:t> </a:t>
            </a:r>
            <a:r>
              <a:rPr lang="en-US" sz="1200" dirty="0" err="1"/>
              <a:t>trafikk</a:t>
            </a:r>
            <a:r>
              <a:rPr lang="en-US" sz="1200" dirty="0"/>
              <a:t>, </a:t>
            </a:r>
            <a:r>
              <a:rPr lang="en-US" sz="1200" dirty="0" err="1"/>
              <a:t>urbanisering</a:t>
            </a:r>
            <a:r>
              <a:rPr lang="en-US" sz="1200" dirty="0"/>
              <a:t> </a:t>
            </a:r>
          </a:p>
          <a:p>
            <a:endParaRPr lang="en-US" sz="1000" dirty="0"/>
          </a:p>
          <a:p>
            <a:r>
              <a:rPr lang="en-US" sz="1800" dirty="0" err="1"/>
              <a:t>Flere</a:t>
            </a:r>
            <a:r>
              <a:rPr lang="en-US" sz="1800" dirty="0"/>
              <a:t> </a:t>
            </a:r>
            <a:r>
              <a:rPr lang="en-US" sz="1800" dirty="0" err="1"/>
              <a:t>sårbare</a:t>
            </a:r>
            <a:r>
              <a:rPr lang="en-US" sz="1800" dirty="0"/>
              <a:t> </a:t>
            </a:r>
            <a:r>
              <a:rPr lang="en-US" sz="1800" dirty="0" err="1"/>
              <a:t>trafikanter</a:t>
            </a:r>
            <a:r>
              <a:rPr lang="en-US" sz="1800" dirty="0"/>
              <a:t>  </a:t>
            </a:r>
          </a:p>
          <a:p>
            <a:r>
              <a:rPr lang="en-US" sz="1200" dirty="0" err="1"/>
              <a:t>Fotgjengere</a:t>
            </a:r>
            <a:r>
              <a:rPr lang="en-US" sz="1200" dirty="0"/>
              <a:t>/</a:t>
            </a:r>
            <a:r>
              <a:rPr lang="en-US" sz="1200" dirty="0" err="1"/>
              <a:t>syklister</a:t>
            </a:r>
            <a:r>
              <a:rPr lang="en-US" sz="1200" dirty="0"/>
              <a:t>, barn, </a:t>
            </a:r>
            <a:r>
              <a:rPr lang="en-US" sz="1200" dirty="0" err="1"/>
              <a:t>eldre</a:t>
            </a:r>
            <a:r>
              <a:rPr lang="en-US" sz="1200" dirty="0"/>
              <a:t>, </a:t>
            </a:r>
            <a:r>
              <a:rPr lang="en-US" sz="1200" dirty="0" err="1"/>
              <a:t>trafikanter</a:t>
            </a:r>
            <a:r>
              <a:rPr lang="en-US" sz="1200" dirty="0"/>
              <a:t> med en </a:t>
            </a:r>
            <a:r>
              <a:rPr lang="en-US" sz="1200" dirty="0" err="1"/>
              <a:t>annen</a:t>
            </a:r>
            <a:r>
              <a:rPr lang="en-US" sz="1200" dirty="0"/>
              <a:t> </a:t>
            </a:r>
            <a:r>
              <a:rPr lang="en-US" sz="1200" dirty="0" err="1"/>
              <a:t>trafikkultur</a:t>
            </a:r>
            <a:r>
              <a:rPr lang="en-US" sz="1200" dirty="0"/>
              <a:t> </a:t>
            </a:r>
          </a:p>
          <a:p>
            <a:endParaRPr lang="en-US" sz="800" dirty="0"/>
          </a:p>
          <a:p>
            <a:r>
              <a:rPr lang="en-US" sz="1800" dirty="0" err="1"/>
              <a:t>Ny</a:t>
            </a:r>
            <a:r>
              <a:rPr lang="en-US" sz="1800" dirty="0"/>
              <a:t> </a:t>
            </a:r>
            <a:r>
              <a:rPr lang="en-US" sz="1800" dirty="0" err="1"/>
              <a:t>teknologi</a:t>
            </a:r>
            <a:endParaRPr lang="en-US" sz="1800" dirty="0"/>
          </a:p>
          <a:p>
            <a:r>
              <a:rPr lang="en-US" sz="1200" dirty="0" err="1"/>
              <a:t>Uoppmerksomhet</a:t>
            </a:r>
            <a:r>
              <a:rPr lang="en-US" sz="1200" dirty="0"/>
              <a:t>, </a:t>
            </a:r>
            <a:r>
              <a:rPr lang="en-US" sz="1200" dirty="0" err="1"/>
              <a:t>overgang</a:t>
            </a:r>
            <a:r>
              <a:rPr lang="en-US" sz="1200" dirty="0"/>
              <a:t> </a:t>
            </a:r>
            <a:r>
              <a:rPr lang="en-US" sz="1200" dirty="0" err="1"/>
              <a:t>til</a:t>
            </a:r>
            <a:r>
              <a:rPr lang="en-US" sz="1200" dirty="0"/>
              <a:t> </a:t>
            </a:r>
            <a:r>
              <a:rPr lang="en-US" sz="1200" dirty="0" err="1"/>
              <a:t>automatiserte</a:t>
            </a:r>
            <a:r>
              <a:rPr lang="en-US" sz="1200" dirty="0"/>
              <a:t> </a:t>
            </a:r>
            <a:r>
              <a:rPr lang="en-US" sz="1200" dirty="0" err="1"/>
              <a:t>kjøretøy</a:t>
            </a:r>
            <a:endParaRPr lang="en-US" sz="1200" dirty="0"/>
          </a:p>
        </p:txBody>
      </p:sp>
      <p:pic>
        <p:nvPicPr>
          <p:cNvPr id="7" name="Picture 6" descr="2013 by fotgjenge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734" y="-1"/>
            <a:ext cx="3496733" cy="5239407"/>
          </a:xfrm>
          <a:prstGeom prst="rect">
            <a:avLst/>
          </a:prstGeom>
        </p:spPr>
      </p:pic>
      <p:pic>
        <p:nvPicPr>
          <p:cNvPr id="9" name="Picture 8"/>
          <p:cNvPicPr>
            <a:picLocks noChangeAspect="1"/>
          </p:cNvPicPr>
          <p:nvPr/>
        </p:nvPicPr>
        <p:blipFill>
          <a:blip r:embed="rId3"/>
          <a:stretch>
            <a:fillRect/>
          </a:stretch>
        </p:blipFill>
        <p:spPr>
          <a:xfrm>
            <a:off x="7955892" y="279713"/>
            <a:ext cx="832505" cy="706505"/>
          </a:xfrm>
          <a:prstGeom prst="rect">
            <a:avLst/>
          </a:prstGeom>
        </p:spPr>
      </p:pic>
    </p:spTree>
    <p:extLst>
      <p:ext uri="{BB962C8B-B14F-4D97-AF65-F5344CB8AC3E}">
        <p14:creationId xmlns:p14="http://schemas.microsoft.com/office/powerpoint/2010/main" val="79538775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stretch>
            <a:fillRect/>
          </a:stretch>
        </p:blipFill>
        <p:spPr>
          <a:xfrm>
            <a:off x="5649210" y="1145748"/>
            <a:ext cx="1936922" cy="2745612"/>
          </a:xfrm>
          <a:prstGeom prst="rect">
            <a:avLst/>
          </a:prstGeom>
          <a:effectLst>
            <a:outerShdw blurRad="50800" dist="38100" dir="2700000" sx="102000" sy="102000" algn="tl" rotWithShape="0">
              <a:srgbClr val="000000">
                <a:alpha val="43000"/>
              </a:srgbClr>
            </a:outerShdw>
          </a:effectLst>
        </p:spPr>
      </p:pic>
      <p:sp>
        <p:nvSpPr>
          <p:cNvPr id="8" name="TextBox 7"/>
          <p:cNvSpPr txBox="1"/>
          <p:nvPr/>
        </p:nvSpPr>
        <p:spPr>
          <a:xfrm>
            <a:off x="3657600" y="4487333"/>
            <a:ext cx="184666" cy="461665"/>
          </a:xfrm>
          <a:prstGeom prst="rect">
            <a:avLst/>
          </a:prstGeom>
          <a:noFill/>
        </p:spPr>
        <p:txBody>
          <a:bodyPr wrap="none" rtlCol="0">
            <a:spAutoFit/>
          </a:bodyPr>
          <a:lstStyle/>
          <a:p>
            <a:endParaRPr lang="en-US" dirty="0"/>
          </a:p>
        </p:txBody>
      </p:sp>
      <p:sp>
        <p:nvSpPr>
          <p:cNvPr id="10" name="TextBox 9"/>
          <p:cNvSpPr txBox="1"/>
          <p:nvPr/>
        </p:nvSpPr>
        <p:spPr>
          <a:xfrm>
            <a:off x="4013200" y="3081867"/>
            <a:ext cx="184666" cy="461665"/>
          </a:xfrm>
          <a:prstGeom prst="rect">
            <a:avLst/>
          </a:prstGeom>
          <a:noFill/>
        </p:spPr>
        <p:txBody>
          <a:bodyPr wrap="none" rtlCol="0">
            <a:spAutoFit/>
          </a:bodyPr>
          <a:lstStyle/>
          <a:p>
            <a:endParaRPr lang="en-US" dirty="0"/>
          </a:p>
        </p:txBody>
      </p:sp>
      <p:pic>
        <p:nvPicPr>
          <p:cNvPr id="26" name="Picture 25"/>
          <p:cNvPicPr>
            <a:picLocks noChangeAspect="1"/>
          </p:cNvPicPr>
          <p:nvPr/>
        </p:nvPicPr>
        <p:blipFill>
          <a:blip r:embed="rId3"/>
          <a:stretch>
            <a:fillRect/>
          </a:stretch>
        </p:blipFill>
        <p:spPr>
          <a:xfrm>
            <a:off x="7955892" y="279713"/>
            <a:ext cx="832505" cy="706505"/>
          </a:xfrm>
          <a:prstGeom prst="rect">
            <a:avLst/>
          </a:prstGeom>
        </p:spPr>
      </p:pic>
      <p:pic>
        <p:nvPicPr>
          <p:cNvPr id="27" name="Picture 26"/>
          <p:cNvPicPr>
            <a:picLocks noChangeAspect="1"/>
          </p:cNvPicPr>
          <p:nvPr/>
        </p:nvPicPr>
        <p:blipFill>
          <a:blip r:embed="rId4"/>
          <a:stretch>
            <a:fillRect/>
          </a:stretch>
        </p:blipFill>
        <p:spPr>
          <a:xfrm>
            <a:off x="949726" y="1159935"/>
            <a:ext cx="1903541" cy="2718305"/>
          </a:xfrm>
          <a:prstGeom prst="rect">
            <a:avLst/>
          </a:prstGeom>
          <a:effectLst>
            <a:outerShdw blurRad="50800" dist="38100" dir="2700000" sx="102000" sy="102000" algn="tl" rotWithShape="0">
              <a:srgbClr val="000000">
                <a:alpha val="43000"/>
              </a:srgbClr>
            </a:outerShdw>
          </a:effectLst>
        </p:spPr>
      </p:pic>
      <p:pic>
        <p:nvPicPr>
          <p:cNvPr id="30" name="Picture 29"/>
          <p:cNvPicPr>
            <a:picLocks noChangeAspect="1"/>
          </p:cNvPicPr>
          <p:nvPr/>
        </p:nvPicPr>
        <p:blipFill>
          <a:blip r:embed="rId5"/>
          <a:stretch>
            <a:fillRect/>
          </a:stretch>
        </p:blipFill>
        <p:spPr>
          <a:xfrm>
            <a:off x="3277651" y="1100666"/>
            <a:ext cx="1966556" cy="2796160"/>
          </a:xfrm>
          <a:prstGeom prst="rect">
            <a:avLst/>
          </a:prstGeom>
          <a:effectLst>
            <a:outerShdw blurRad="50800" dist="38100" dir="2700000" sx="102000" sy="102000" algn="tl" rotWithShape="0">
              <a:srgbClr val="000000">
                <a:alpha val="43000"/>
              </a:srgbClr>
            </a:outerShdw>
          </a:effectLst>
        </p:spPr>
      </p:pic>
      <p:sp>
        <p:nvSpPr>
          <p:cNvPr id="9" name="Title 1"/>
          <p:cNvSpPr txBox="1">
            <a:spLocks/>
          </p:cNvSpPr>
          <p:nvPr/>
        </p:nvSpPr>
        <p:spPr bwMode="auto">
          <a:xfrm>
            <a:off x="848360" y="358458"/>
            <a:ext cx="7353300"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3200" b="1" kern="1200">
                <a:solidFill>
                  <a:srgbClr val="595959"/>
                </a:solidFill>
                <a:latin typeface="Calibri"/>
                <a:ea typeface="ＭＳ Ｐゴシック" charset="0"/>
                <a:cs typeface="Calibri"/>
              </a:defRPr>
            </a:lvl1pPr>
            <a:lvl2pPr algn="l" defTabSz="457200" rtl="0" eaLnBrk="1" fontAlgn="base" hangingPunct="1">
              <a:spcBef>
                <a:spcPct val="0"/>
              </a:spcBef>
              <a:spcAft>
                <a:spcPct val="0"/>
              </a:spcAft>
              <a:defRPr sz="3200" b="1">
                <a:solidFill>
                  <a:srgbClr val="595959"/>
                </a:solidFill>
                <a:latin typeface="Calibri" charset="0"/>
                <a:ea typeface="ＭＳ Ｐゴシック" charset="0"/>
              </a:defRPr>
            </a:lvl2pPr>
            <a:lvl3pPr algn="l" defTabSz="457200" rtl="0" eaLnBrk="1" fontAlgn="base" hangingPunct="1">
              <a:spcBef>
                <a:spcPct val="0"/>
              </a:spcBef>
              <a:spcAft>
                <a:spcPct val="0"/>
              </a:spcAft>
              <a:defRPr sz="3200" b="1">
                <a:solidFill>
                  <a:srgbClr val="595959"/>
                </a:solidFill>
                <a:latin typeface="Calibri" charset="0"/>
                <a:ea typeface="ＭＳ Ｐゴシック" charset="0"/>
              </a:defRPr>
            </a:lvl3pPr>
            <a:lvl4pPr algn="l" defTabSz="457200" rtl="0" eaLnBrk="1" fontAlgn="base" hangingPunct="1">
              <a:spcBef>
                <a:spcPct val="0"/>
              </a:spcBef>
              <a:spcAft>
                <a:spcPct val="0"/>
              </a:spcAft>
              <a:defRPr sz="3200" b="1">
                <a:solidFill>
                  <a:srgbClr val="595959"/>
                </a:solidFill>
                <a:latin typeface="Calibri" charset="0"/>
                <a:ea typeface="ＭＳ Ｐゴシック" charset="0"/>
              </a:defRPr>
            </a:lvl4pPr>
            <a:lvl5pPr algn="l" defTabSz="457200" rtl="0" eaLnBrk="1" fontAlgn="base" hangingPunct="1">
              <a:spcBef>
                <a:spcPct val="0"/>
              </a:spcBef>
              <a:spcAft>
                <a:spcPct val="0"/>
              </a:spcAft>
              <a:defRPr sz="3200" b="1">
                <a:solidFill>
                  <a:srgbClr val="595959"/>
                </a:solidFill>
                <a:latin typeface="Calibri" charset="0"/>
                <a:ea typeface="ＭＳ Ｐゴシック" charset="0"/>
              </a:defRPr>
            </a:lvl5pPr>
            <a:lvl6pPr marL="457200" algn="l" defTabSz="457200" rtl="0" eaLnBrk="1" fontAlgn="base" hangingPunct="1">
              <a:spcBef>
                <a:spcPct val="0"/>
              </a:spcBef>
              <a:spcAft>
                <a:spcPct val="0"/>
              </a:spcAft>
              <a:defRPr sz="3200" b="1">
                <a:solidFill>
                  <a:srgbClr val="595959"/>
                </a:solidFill>
                <a:latin typeface="Calibri" charset="0"/>
                <a:ea typeface="ＭＳ Ｐゴシック" charset="0"/>
              </a:defRPr>
            </a:lvl6pPr>
            <a:lvl7pPr marL="914400" algn="l" defTabSz="457200" rtl="0" eaLnBrk="1" fontAlgn="base" hangingPunct="1">
              <a:spcBef>
                <a:spcPct val="0"/>
              </a:spcBef>
              <a:spcAft>
                <a:spcPct val="0"/>
              </a:spcAft>
              <a:defRPr sz="3200" b="1">
                <a:solidFill>
                  <a:srgbClr val="595959"/>
                </a:solidFill>
                <a:latin typeface="Calibri" charset="0"/>
                <a:ea typeface="ＭＳ Ｐゴシック" charset="0"/>
              </a:defRPr>
            </a:lvl7pPr>
            <a:lvl8pPr marL="1371600" algn="l" defTabSz="457200" rtl="0" eaLnBrk="1" fontAlgn="base" hangingPunct="1">
              <a:spcBef>
                <a:spcPct val="0"/>
              </a:spcBef>
              <a:spcAft>
                <a:spcPct val="0"/>
              </a:spcAft>
              <a:defRPr sz="3200" b="1">
                <a:solidFill>
                  <a:srgbClr val="595959"/>
                </a:solidFill>
                <a:latin typeface="Calibri" charset="0"/>
                <a:ea typeface="ＭＳ Ｐゴシック" charset="0"/>
              </a:defRPr>
            </a:lvl8pPr>
            <a:lvl9pPr marL="1828800" algn="l" defTabSz="457200" rtl="0" eaLnBrk="1" fontAlgn="base" hangingPunct="1">
              <a:spcBef>
                <a:spcPct val="0"/>
              </a:spcBef>
              <a:spcAft>
                <a:spcPct val="0"/>
              </a:spcAft>
              <a:defRPr sz="3200" b="1">
                <a:solidFill>
                  <a:srgbClr val="595959"/>
                </a:solidFill>
                <a:latin typeface="Calibri" charset="0"/>
                <a:ea typeface="ＭＳ Ｐゴシック" charset="0"/>
              </a:defRPr>
            </a:lvl9pPr>
          </a:lstStyle>
          <a:p>
            <a:r>
              <a:rPr lang="en-US" sz="2600" b="0" dirty="0" err="1"/>
              <a:t>Nasjonale</a:t>
            </a:r>
            <a:r>
              <a:rPr lang="en-US" sz="2600" b="0" dirty="0"/>
              <a:t> </a:t>
            </a:r>
            <a:r>
              <a:rPr lang="en-US" sz="2600" b="0" dirty="0" err="1"/>
              <a:t>føringer</a:t>
            </a:r>
            <a:endParaRPr lang="en-US" sz="2600" b="0" dirty="0"/>
          </a:p>
        </p:txBody>
      </p:sp>
    </p:spTree>
    <p:extLst>
      <p:ext uri="{BB962C8B-B14F-4D97-AF65-F5344CB8AC3E}">
        <p14:creationId xmlns:p14="http://schemas.microsoft.com/office/powerpoint/2010/main" val="24168575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trygg-bak-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470" y="0"/>
            <a:ext cx="9201150" cy="5175647"/>
          </a:xfrm>
          <a:prstGeom prst="rect">
            <a:avLst/>
          </a:prstGeom>
          <a:solidFill>
            <a:srgbClr val="0057A7"/>
          </a:solidFill>
        </p:spPr>
      </p:pic>
      <p:sp>
        <p:nvSpPr>
          <p:cNvPr id="31" name="Tittel 1"/>
          <p:cNvSpPr>
            <a:spLocks noGrp="1"/>
          </p:cNvSpPr>
          <p:nvPr>
            <p:ph type="title"/>
          </p:nvPr>
        </p:nvSpPr>
        <p:spPr>
          <a:xfrm>
            <a:off x="674063" y="252998"/>
            <a:ext cx="6243204" cy="645540"/>
          </a:xfrm>
        </p:spPr>
        <p:txBody>
          <a:bodyPr>
            <a:normAutofit/>
          </a:bodyPr>
          <a:lstStyle/>
          <a:p>
            <a:r>
              <a:rPr lang="nb-NO" sz="2600" b="0" dirty="0">
                <a:solidFill>
                  <a:srgbClr val="FFFFFF"/>
                </a:solidFill>
              </a:rPr>
              <a:t>Den norske samarbeidsmodellen</a:t>
            </a:r>
          </a:p>
        </p:txBody>
      </p:sp>
      <p:pic>
        <p:nvPicPr>
          <p:cNvPr id="62" name="Picture 61"/>
          <p:cNvPicPr>
            <a:picLocks noChangeAspect="1"/>
          </p:cNvPicPr>
          <p:nvPr/>
        </p:nvPicPr>
        <p:blipFill>
          <a:blip r:embed="rId4"/>
          <a:stretch>
            <a:fillRect/>
          </a:stretch>
        </p:blipFill>
        <p:spPr>
          <a:xfrm>
            <a:off x="7955892" y="279713"/>
            <a:ext cx="832505" cy="706505"/>
          </a:xfrm>
          <a:prstGeom prst="rect">
            <a:avLst/>
          </a:prstGeom>
        </p:spPr>
      </p:pic>
      <p:sp>
        <p:nvSpPr>
          <p:cNvPr id="13" name="TekstSylinder 12"/>
          <p:cNvSpPr txBox="1"/>
          <p:nvPr/>
        </p:nvSpPr>
        <p:spPr>
          <a:xfrm>
            <a:off x="866398" y="2353700"/>
            <a:ext cx="744224" cy="187132"/>
          </a:xfrm>
          <a:prstGeom prst="rect">
            <a:avLst/>
          </a:prstGeom>
          <a:noFill/>
        </p:spPr>
        <p:txBody>
          <a:bodyPr wrap="none" rtlCol="0">
            <a:spAutoFit/>
          </a:bodyPr>
          <a:lstStyle/>
          <a:p>
            <a:r>
              <a:rPr lang="nb-NO" sz="825" dirty="0" err="1">
                <a:solidFill>
                  <a:srgbClr val="FFFFFF"/>
                </a:solidFill>
              </a:rPr>
              <a:t>Kunnskapsdept</a:t>
            </a:r>
            <a:r>
              <a:rPr lang="nb-NO" sz="825" dirty="0">
                <a:solidFill>
                  <a:srgbClr val="FFFFFF"/>
                </a:solidFill>
              </a:rPr>
              <a:t>.</a:t>
            </a:r>
          </a:p>
        </p:txBody>
      </p:sp>
      <p:grpSp>
        <p:nvGrpSpPr>
          <p:cNvPr id="59" name="Group 58"/>
          <p:cNvGrpSpPr/>
          <p:nvPr/>
        </p:nvGrpSpPr>
        <p:grpSpPr>
          <a:xfrm>
            <a:off x="2387846" y="1957139"/>
            <a:ext cx="1034656" cy="172271"/>
            <a:chOff x="5360561" y="2640249"/>
            <a:chExt cx="1237302" cy="201877"/>
          </a:xfrm>
          <a:effectLst>
            <a:outerShdw blurRad="50800" dist="38100" dir="2700000" algn="tl" rotWithShape="0">
              <a:srgbClr val="000000">
                <a:alpha val="43000"/>
              </a:srgbClr>
            </a:outerShdw>
          </a:effectLst>
        </p:grpSpPr>
        <p:sp>
          <p:nvSpPr>
            <p:cNvPr id="30" name="Rounded Rectangle 29"/>
            <p:cNvSpPr/>
            <p:nvPr/>
          </p:nvSpPr>
          <p:spPr>
            <a:xfrm>
              <a:off x="5360561" y="2640249"/>
              <a:ext cx="1237302" cy="201877"/>
            </a:xfrm>
            <a:prstGeom prst="round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Bilde 16"/>
            <p:cNvPicPr>
              <a:picLocks noChangeAspect="1"/>
            </p:cNvPicPr>
            <p:nvPr/>
          </p:nvPicPr>
          <p:blipFill>
            <a:blip r:embed="rId5"/>
            <a:stretch>
              <a:fillRect/>
            </a:stretch>
          </p:blipFill>
          <p:spPr>
            <a:xfrm>
              <a:off x="5392909" y="2662768"/>
              <a:ext cx="1164756" cy="160634"/>
            </a:xfrm>
            <a:prstGeom prst="rect">
              <a:avLst/>
            </a:prstGeom>
          </p:spPr>
        </p:pic>
      </p:grpSp>
      <p:pic>
        <p:nvPicPr>
          <p:cNvPr id="106" name="Bilde 4"/>
          <p:cNvPicPr>
            <a:picLocks noChangeAspect="1"/>
          </p:cNvPicPr>
          <p:nvPr/>
        </p:nvPicPr>
        <p:blipFill>
          <a:blip r:embed="rId6"/>
          <a:stretch>
            <a:fillRect/>
          </a:stretch>
        </p:blipFill>
        <p:spPr>
          <a:xfrm>
            <a:off x="1159425" y="2126637"/>
            <a:ext cx="239628" cy="249912"/>
          </a:xfrm>
          <a:prstGeom prst="rect">
            <a:avLst/>
          </a:prstGeom>
        </p:spPr>
      </p:pic>
      <p:sp>
        <p:nvSpPr>
          <p:cNvPr id="12" name="TekstSylinder 11"/>
          <p:cNvSpPr txBox="1"/>
          <p:nvPr/>
        </p:nvSpPr>
        <p:spPr>
          <a:xfrm>
            <a:off x="702848" y="1700514"/>
            <a:ext cx="1302488" cy="222671"/>
          </a:xfrm>
          <a:prstGeom prst="rect">
            <a:avLst/>
          </a:prstGeom>
          <a:noFill/>
        </p:spPr>
        <p:txBody>
          <a:bodyPr wrap="none" rtlCol="0">
            <a:spAutoFit/>
          </a:bodyPr>
          <a:lstStyle/>
          <a:p>
            <a:r>
              <a:rPr lang="nb-NO" sz="800" dirty="0">
                <a:solidFill>
                  <a:srgbClr val="FFFFFF"/>
                </a:solidFill>
              </a:rPr>
              <a:t>Justis- &amp; </a:t>
            </a:r>
            <a:r>
              <a:rPr lang="nb-NO" sz="800" dirty="0" err="1">
                <a:solidFill>
                  <a:srgbClr val="FFFFFF"/>
                </a:solidFill>
              </a:rPr>
              <a:t>beredskapsdept</a:t>
            </a:r>
            <a:r>
              <a:rPr lang="nb-NO" sz="800" dirty="0">
                <a:solidFill>
                  <a:srgbClr val="FFFFFF"/>
                </a:solidFill>
              </a:rPr>
              <a:t>.</a:t>
            </a:r>
          </a:p>
        </p:txBody>
      </p:sp>
      <p:grpSp>
        <p:nvGrpSpPr>
          <p:cNvPr id="3" name="Group 2"/>
          <p:cNvGrpSpPr/>
          <p:nvPr/>
        </p:nvGrpSpPr>
        <p:grpSpPr>
          <a:xfrm>
            <a:off x="2504800" y="1540375"/>
            <a:ext cx="788839" cy="204907"/>
            <a:chOff x="2782135" y="2558372"/>
            <a:chExt cx="958177" cy="250695"/>
          </a:xfrm>
        </p:grpSpPr>
        <p:sp>
          <p:nvSpPr>
            <p:cNvPr id="79" name="Rounded Rectangle 78"/>
            <p:cNvSpPr/>
            <p:nvPr/>
          </p:nvSpPr>
          <p:spPr>
            <a:xfrm>
              <a:off x="2782135" y="2558372"/>
              <a:ext cx="958177" cy="250695"/>
            </a:xfrm>
            <a:prstGeom prst="roundRect">
              <a:avLst/>
            </a:prstGeom>
            <a:solidFill>
              <a:schemeClr val="bg1"/>
            </a:solidFill>
            <a:ln w="9525" cmpd="sng">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Bilde 10"/>
            <p:cNvPicPr>
              <a:picLocks noChangeAspect="1"/>
            </p:cNvPicPr>
            <p:nvPr/>
          </p:nvPicPr>
          <p:blipFill>
            <a:blip r:embed="rId7"/>
            <a:stretch>
              <a:fillRect/>
            </a:stretch>
          </p:blipFill>
          <p:spPr>
            <a:xfrm>
              <a:off x="2821884" y="2565294"/>
              <a:ext cx="827689" cy="231630"/>
            </a:xfrm>
            <a:prstGeom prst="rect">
              <a:avLst/>
            </a:prstGeom>
          </p:spPr>
        </p:pic>
      </p:grpSp>
      <p:pic>
        <p:nvPicPr>
          <p:cNvPr id="109" name="Bilde 4"/>
          <p:cNvPicPr>
            <a:picLocks noChangeAspect="1"/>
          </p:cNvPicPr>
          <p:nvPr/>
        </p:nvPicPr>
        <p:blipFill>
          <a:blip r:embed="rId6"/>
          <a:stretch>
            <a:fillRect/>
          </a:stretch>
        </p:blipFill>
        <p:spPr>
          <a:xfrm>
            <a:off x="1174246" y="1488409"/>
            <a:ext cx="239628" cy="249912"/>
          </a:xfrm>
          <a:prstGeom prst="rect">
            <a:avLst/>
          </a:prstGeom>
        </p:spPr>
      </p:pic>
      <p:sp>
        <p:nvSpPr>
          <p:cNvPr id="27" name="TekstSylinder 26"/>
          <p:cNvSpPr txBox="1"/>
          <p:nvPr/>
        </p:nvSpPr>
        <p:spPr>
          <a:xfrm>
            <a:off x="648496" y="2963558"/>
            <a:ext cx="954789" cy="175549"/>
          </a:xfrm>
          <a:prstGeom prst="rect">
            <a:avLst/>
          </a:prstGeom>
          <a:noFill/>
        </p:spPr>
        <p:txBody>
          <a:bodyPr wrap="none" rtlCol="0">
            <a:spAutoFit/>
          </a:bodyPr>
          <a:lstStyle/>
          <a:p>
            <a:r>
              <a:rPr lang="nb-NO" sz="825" dirty="0">
                <a:solidFill>
                  <a:srgbClr val="FFFFFF"/>
                </a:solidFill>
              </a:rPr>
              <a:t>Helse- og </a:t>
            </a:r>
            <a:r>
              <a:rPr lang="nb-NO" sz="825" dirty="0" err="1">
                <a:solidFill>
                  <a:srgbClr val="FFFFFF"/>
                </a:solidFill>
              </a:rPr>
              <a:t>omsorgsdept</a:t>
            </a:r>
            <a:r>
              <a:rPr lang="nb-NO" sz="825" dirty="0">
                <a:solidFill>
                  <a:srgbClr val="FFFFFF"/>
                </a:solidFill>
              </a:rPr>
              <a:t>.</a:t>
            </a:r>
          </a:p>
        </p:txBody>
      </p:sp>
      <p:grpSp>
        <p:nvGrpSpPr>
          <p:cNvPr id="81" name="Group 80"/>
          <p:cNvGrpSpPr/>
          <p:nvPr/>
        </p:nvGrpSpPr>
        <p:grpSpPr>
          <a:xfrm>
            <a:off x="2397242" y="2376882"/>
            <a:ext cx="1030626" cy="139755"/>
            <a:chOff x="6871395" y="2667871"/>
            <a:chExt cx="1313798" cy="174578"/>
          </a:xfrm>
          <a:effectLst>
            <a:outerShdw blurRad="50800" dist="38100" dir="2700000" algn="tl" rotWithShape="0">
              <a:srgbClr val="000000">
                <a:alpha val="43000"/>
              </a:srgbClr>
            </a:outerShdw>
          </a:effectLst>
        </p:grpSpPr>
        <p:sp>
          <p:nvSpPr>
            <p:cNvPr id="78" name="Rounded Rectangle 77"/>
            <p:cNvSpPr/>
            <p:nvPr/>
          </p:nvSpPr>
          <p:spPr>
            <a:xfrm>
              <a:off x="6871395" y="2667871"/>
              <a:ext cx="1313798" cy="174578"/>
            </a:xfrm>
            <a:prstGeom prst="round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Bilde 3"/>
            <p:cNvPicPr>
              <a:picLocks noChangeAspect="1"/>
            </p:cNvPicPr>
            <p:nvPr/>
          </p:nvPicPr>
          <p:blipFill>
            <a:blip r:embed="rId8"/>
            <a:stretch>
              <a:fillRect/>
            </a:stretch>
          </p:blipFill>
          <p:spPr>
            <a:xfrm>
              <a:off x="7030424" y="2693746"/>
              <a:ext cx="1037814" cy="142857"/>
            </a:xfrm>
            <a:prstGeom prst="rect">
              <a:avLst/>
            </a:prstGeom>
          </p:spPr>
        </p:pic>
      </p:grpSp>
      <p:pic>
        <p:nvPicPr>
          <p:cNvPr id="110" name="Bilde 4"/>
          <p:cNvPicPr>
            <a:picLocks noChangeAspect="1"/>
          </p:cNvPicPr>
          <p:nvPr/>
        </p:nvPicPr>
        <p:blipFill>
          <a:blip r:embed="rId6"/>
          <a:stretch>
            <a:fillRect/>
          </a:stretch>
        </p:blipFill>
        <p:spPr>
          <a:xfrm>
            <a:off x="1152407" y="2743227"/>
            <a:ext cx="239628" cy="249912"/>
          </a:xfrm>
          <a:prstGeom prst="rect">
            <a:avLst/>
          </a:prstGeom>
        </p:spPr>
      </p:pic>
      <p:sp>
        <p:nvSpPr>
          <p:cNvPr id="6" name="TekstSylinder 5"/>
          <p:cNvSpPr txBox="1"/>
          <p:nvPr/>
        </p:nvSpPr>
        <p:spPr>
          <a:xfrm>
            <a:off x="783769" y="3583593"/>
            <a:ext cx="740287" cy="174478"/>
          </a:xfrm>
          <a:prstGeom prst="rect">
            <a:avLst/>
          </a:prstGeom>
          <a:noFill/>
        </p:spPr>
        <p:txBody>
          <a:bodyPr wrap="none" rtlCol="0">
            <a:spAutoFit/>
          </a:bodyPr>
          <a:lstStyle/>
          <a:p>
            <a:r>
              <a:rPr lang="nb-NO" sz="825" dirty="0" err="1">
                <a:solidFill>
                  <a:srgbClr val="FFFFFF"/>
                </a:solidFill>
              </a:rPr>
              <a:t>Samferdselsdept</a:t>
            </a:r>
            <a:r>
              <a:rPr lang="nb-NO" sz="825" dirty="0">
                <a:solidFill>
                  <a:srgbClr val="FFFFFF"/>
                </a:solidFill>
              </a:rPr>
              <a:t>.</a:t>
            </a:r>
          </a:p>
        </p:txBody>
      </p:sp>
      <p:grpSp>
        <p:nvGrpSpPr>
          <p:cNvPr id="8" name="Group 7"/>
          <p:cNvGrpSpPr/>
          <p:nvPr/>
        </p:nvGrpSpPr>
        <p:grpSpPr>
          <a:xfrm>
            <a:off x="2584943" y="2700939"/>
            <a:ext cx="609205" cy="317341"/>
            <a:chOff x="2390204" y="3259739"/>
            <a:chExt cx="609205" cy="317341"/>
          </a:xfrm>
        </p:grpSpPr>
        <p:sp>
          <p:nvSpPr>
            <p:cNvPr id="80" name="Rounded Rectangle 79"/>
            <p:cNvSpPr/>
            <p:nvPr/>
          </p:nvSpPr>
          <p:spPr>
            <a:xfrm>
              <a:off x="2390204" y="3300015"/>
              <a:ext cx="609205" cy="277065"/>
            </a:xfrm>
            <a:prstGeom prst="roundRect">
              <a:avLst/>
            </a:prstGeom>
            <a:solidFill>
              <a:srgbClr val="AAB1B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Bilde 17"/>
            <p:cNvPicPr>
              <a:picLocks noChangeAspect="1"/>
            </p:cNvPicPr>
            <p:nvPr/>
          </p:nvPicPr>
          <p:blipFill rotWithShape="1">
            <a:blip r:embed="rId9"/>
            <a:srcRect l="14245" t="-18770" r="13932" b="18770"/>
            <a:stretch/>
          </p:blipFill>
          <p:spPr>
            <a:xfrm>
              <a:off x="2419768" y="3259739"/>
              <a:ext cx="569786" cy="310849"/>
            </a:xfrm>
            <a:prstGeom prst="rect">
              <a:avLst/>
            </a:prstGeom>
          </p:spPr>
        </p:pic>
      </p:grpSp>
      <p:grpSp>
        <p:nvGrpSpPr>
          <p:cNvPr id="58" name="Group 57"/>
          <p:cNvGrpSpPr/>
          <p:nvPr/>
        </p:nvGrpSpPr>
        <p:grpSpPr>
          <a:xfrm>
            <a:off x="2667290" y="3667097"/>
            <a:ext cx="464945" cy="179349"/>
            <a:chOff x="4245127" y="2683339"/>
            <a:chExt cx="667694" cy="245147"/>
          </a:xfrm>
          <a:effectLst>
            <a:outerShdw blurRad="50800" dist="38100" dir="2700000" algn="tl" rotWithShape="0">
              <a:srgbClr val="000000">
                <a:alpha val="43000"/>
              </a:srgbClr>
            </a:outerShdw>
          </a:effectLst>
        </p:grpSpPr>
        <p:sp>
          <p:nvSpPr>
            <p:cNvPr id="16" name="Rounded Rectangle 15"/>
            <p:cNvSpPr/>
            <p:nvPr/>
          </p:nvSpPr>
          <p:spPr>
            <a:xfrm>
              <a:off x="4245127" y="2683339"/>
              <a:ext cx="654116" cy="245147"/>
            </a:xfrm>
            <a:prstGeom prst="round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3" name="Bilde 11"/>
            <p:cNvPicPr>
              <a:picLocks noChangeAspect="1"/>
            </p:cNvPicPr>
            <p:nvPr/>
          </p:nvPicPr>
          <p:blipFill rotWithShape="1">
            <a:blip r:embed="rId10"/>
            <a:srcRect t="13530" b="12735"/>
            <a:stretch/>
          </p:blipFill>
          <p:spPr>
            <a:xfrm>
              <a:off x="4309654" y="2689616"/>
              <a:ext cx="603167" cy="219250"/>
            </a:xfrm>
            <a:prstGeom prst="rect">
              <a:avLst/>
            </a:prstGeom>
          </p:spPr>
        </p:pic>
      </p:grpSp>
      <p:grpSp>
        <p:nvGrpSpPr>
          <p:cNvPr id="15" name="Group 14"/>
          <p:cNvGrpSpPr/>
          <p:nvPr/>
        </p:nvGrpSpPr>
        <p:grpSpPr>
          <a:xfrm>
            <a:off x="2585054" y="3232299"/>
            <a:ext cx="616394" cy="199184"/>
            <a:chOff x="3019037" y="2552062"/>
            <a:chExt cx="822956" cy="307978"/>
          </a:xfrm>
          <a:effectLst>
            <a:outerShdw blurRad="50800" dist="38100" dir="2700000" algn="tl" rotWithShape="0">
              <a:srgbClr val="000000">
                <a:alpha val="43000"/>
              </a:srgbClr>
            </a:outerShdw>
          </a:effectLst>
        </p:grpSpPr>
        <p:sp>
          <p:nvSpPr>
            <p:cNvPr id="76" name="Avrundet rektangel 46"/>
            <p:cNvSpPr/>
            <p:nvPr/>
          </p:nvSpPr>
          <p:spPr>
            <a:xfrm>
              <a:off x="3019037" y="2552062"/>
              <a:ext cx="822956" cy="307978"/>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dirty="0"/>
            </a:p>
          </p:txBody>
        </p:sp>
        <p:pic>
          <p:nvPicPr>
            <p:cNvPr id="77" name="Bilde 12"/>
            <p:cNvPicPr>
              <a:picLocks noChangeAspect="1"/>
            </p:cNvPicPr>
            <p:nvPr/>
          </p:nvPicPr>
          <p:blipFill>
            <a:blip r:embed="rId11"/>
            <a:stretch>
              <a:fillRect/>
            </a:stretch>
          </p:blipFill>
          <p:spPr>
            <a:xfrm>
              <a:off x="3065289" y="2626951"/>
              <a:ext cx="669509" cy="156606"/>
            </a:xfrm>
            <a:prstGeom prst="rect">
              <a:avLst/>
            </a:prstGeom>
          </p:spPr>
        </p:pic>
      </p:grpSp>
      <p:pic>
        <p:nvPicPr>
          <p:cNvPr id="111" name="Bilde 4"/>
          <p:cNvPicPr>
            <a:picLocks noChangeAspect="1"/>
          </p:cNvPicPr>
          <p:nvPr/>
        </p:nvPicPr>
        <p:blipFill>
          <a:blip r:embed="rId6"/>
          <a:stretch>
            <a:fillRect/>
          </a:stretch>
        </p:blipFill>
        <p:spPr>
          <a:xfrm>
            <a:off x="1132687" y="3338438"/>
            <a:ext cx="239628" cy="249912"/>
          </a:xfrm>
          <a:prstGeom prst="rect">
            <a:avLst/>
          </a:prstGeom>
        </p:spPr>
      </p:pic>
      <p:sp>
        <p:nvSpPr>
          <p:cNvPr id="87" name="TekstSylinder 55"/>
          <p:cNvSpPr txBox="1"/>
          <p:nvPr/>
        </p:nvSpPr>
        <p:spPr>
          <a:xfrm>
            <a:off x="6565517" y="1177929"/>
            <a:ext cx="1166831" cy="276999"/>
          </a:xfrm>
          <a:prstGeom prst="rect">
            <a:avLst/>
          </a:prstGeom>
          <a:noFill/>
          <a:ln>
            <a:noFill/>
          </a:ln>
        </p:spPr>
        <p:txBody>
          <a:bodyPr wrap="none" rtlCol="0">
            <a:spAutoFit/>
          </a:bodyPr>
          <a:lstStyle/>
          <a:p>
            <a:pPr algn="ctr"/>
            <a:r>
              <a:rPr lang="nb-NO" sz="1200" dirty="0">
                <a:solidFill>
                  <a:srgbClr val="FFFFFF"/>
                </a:solidFill>
              </a:rPr>
              <a:t>Organisasjoner</a:t>
            </a:r>
          </a:p>
        </p:txBody>
      </p:sp>
      <p:sp>
        <p:nvSpPr>
          <p:cNvPr id="5" name="TextBox 4"/>
          <p:cNvSpPr txBox="1"/>
          <p:nvPr/>
        </p:nvSpPr>
        <p:spPr>
          <a:xfrm>
            <a:off x="2237321" y="1187450"/>
            <a:ext cx="1511577" cy="276999"/>
          </a:xfrm>
          <a:prstGeom prst="rect">
            <a:avLst/>
          </a:prstGeom>
          <a:noFill/>
        </p:spPr>
        <p:txBody>
          <a:bodyPr wrap="none" rtlCol="0">
            <a:spAutoFit/>
          </a:bodyPr>
          <a:lstStyle/>
          <a:p>
            <a:r>
              <a:rPr lang="en-US" sz="1200" dirty="0" err="1">
                <a:solidFill>
                  <a:schemeClr val="bg1"/>
                </a:solidFill>
              </a:rPr>
              <a:t>Direktorater</a:t>
            </a:r>
            <a:r>
              <a:rPr lang="en-US" sz="1200" dirty="0">
                <a:solidFill>
                  <a:schemeClr val="bg1"/>
                </a:solidFill>
              </a:rPr>
              <a:t> </a:t>
            </a:r>
            <a:r>
              <a:rPr lang="en-US" sz="1200" dirty="0" err="1">
                <a:solidFill>
                  <a:schemeClr val="bg1"/>
                </a:solidFill>
              </a:rPr>
              <a:t>og</a:t>
            </a:r>
            <a:r>
              <a:rPr lang="en-US" sz="1200" dirty="0">
                <a:solidFill>
                  <a:schemeClr val="bg1"/>
                </a:solidFill>
              </a:rPr>
              <a:t> </a:t>
            </a:r>
            <a:r>
              <a:rPr lang="en-US" sz="1200" dirty="0" err="1">
                <a:solidFill>
                  <a:schemeClr val="bg1"/>
                </a:solidFill>
              </a:rPr>
              <a:t>tilsyn</a:t>
            </a:r>
            <a:endParaRPr lang="en-US" sz="1200" dirty="0">
              <a:solidFill>
                <a:schemeClr val="bg1"/>
              </a:solidFill>
            </a:endParaRPr>
          </a:p>
        </p:txBody>
      </p:sp>
      <p:sp>
        <p:nvSpPr>
          <p:cNvPr id="9" name="TextBox 8"/>
          <p:cNvSpPr txBox="1"/>
          <p:nvPr/>
        </p:nvSpPr>
        <p:spPr>
          <a:xfrm>
            <a:off x="704850" y="1181100"/>
            <a:ext cx="1154357" cy="276999"/>
          </a:xfrm>
          <a:prstGeom prst="rect">
            <a:avLst/>
          </a:prstGeom>
          <a:noFill/>
        </p:spPr>
        <p:txBody>
          <a:bodyPr wrap="none" rtlCol="0">
            <a:spAutoFit/>
          </a:bodyPr>
          <a:lstStyle/>
          <a:p>
            <a:r>
              <a:rPr lang="en-US" sz="1200" dirty="0" err="1">
                <a:solidFill>
                  <a:srgbClr val="FFFFFF"/>
                </a:solidFill>
              </a:rPr>
              <a:t>Departementer</a:t>
            </a:r>
            <a:endParaRPr lang="en-US" sz="1200" dirty="0">
              <a:solidFill>
                <a:srgbClr val="FFFFFF"/>
              </a:solidFill>
            </a:endParaRPr>
          </a:p>
        </p:txBody>
      </p:sp>
      <p:sp>
        <p:nvSpPr>
          <p:cNvPr id="74" name="Rectangle 73"/>
          <p:cNvSpPr/>
          <p:nvPr/>
        </p:nvSpPr>
        <p:spPr>
          <a:xfrm>
            <a:off x="4080758" y="1176463"/>
            <a:ext cx="1444326" cy="461665"/>
          </a:xfrm>
          <a:prstGeom prst="rect">
            <a:avLst/>
          </a:prstGeom>
        </p:spPr>
        <p:txBody>
          <a:bodyPr wrap="none">
            <a:spAutoFit/>
          </a:bodyPr>
          <a:lstStyle/>
          <a:p>
            <a:r>
              <a:rPr lang="en-US" sz="1200" dirty="0" err="1">
                <a:solidFill>
                  <a:srgbClr val="FFFFFF"/>
                </a:solidFill>
              </a:rPr>
              <a:t>Fylkeskommuner</a:t>
            </a:r>
            <a:r>
              <a:rPr lang="en-US" sz="1200" dirty="0">
                <a:solidFill>
                  <a:srgbClr val="FFFFFF"/>
                </a:solidFill>
              </a:rPr>
              <a:t> </a:t>
            </a:r>
            <a:r>
              <a:rPr lang="en-US" sz="1200" dirty="0" err="1">
                <a:solidFill>
                  <a:srgbClr val="FFFFFF"/>
                </a:solidFill>
              </a:rPr>
              <a:t>og</a:t>
            </a:r>
            <a:r>
              <a:rPr lang="en-US" sz="1200" dirty="0">
                <a:solidFill>
                  <a:srgbClr val="FFFFFF"/>
                </a:solidFill>
              </a:rPr>
              <a:t> </a:t>
            </a:r>
          </a:p>
          <a:p>
            <a:r>
              <a:rPr lang="en-US" sz="1200" dirty="0" err="1">
                <a:solidFill>
                  <a:srgbClr val="FFFFFF"/>
                </a:solidFill>
              </a:rPr>
              <a:t>kommuner</a:t>
            </a:r>
            <a:endParaRPr lang="en-US" sz="1200" dirty="0"/>
          </a:p>
        </p:txBody>
      </p:sp>
      <p:grpSp>
        <p:nvGrpSpPr>
          <p:cNvPr id="26" name="Group 25"/>
          <p:cNvGrpSpPr/>
          <p:nvPr/>
        </p:nvGrpSpPr>
        <p:grpSpPr>
          <a:xfrm>
            <a:off x="4398440" y="1731434"/>
            <a:ext cx="846669" cy="2032000"/>
            <a:chOff x="4292598" y="1524000"/>
            <a:chExt cx="846669" cy="2032000"/>
          </a:xfrm>
        </p:grpSpPr>
        <p:sp>
          <p:nvSpPr>
            <p:cNvPr id="34" name="Rounded Rectangle 33"/>
            <p:cNvSpPr/>
            <p:nvPr/>
          </p:nvSpPr>
          <p:spPr>
            <a:xfrm>
              <a:off x="4292598" y="1524000"/>
              <a:ext cx="846669" cy="2032000"/>
            </a:xfrm>
            <a:prstGeom prst="round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12"/>
            <a:stretch>
              <a:fillRect/>
            </a:stretch>
          </p:blipFill>
          <p:spPr>
            <a:xfrm>
              <a:off x="4330701" y="1578014"/>
              <a:ext cx="783166" cy="1922954"/>
            </a:xfrm>
            <a:prstGeom prst="rect">
              <a:avLst/>
            </a:prstGeom>
          </p:spPr>
        </p:pic>
      </p:grpSp>
      <p:grpSp>
        <p:nvGrpSpPr>
          <p:cNvPr id="24" name="Group 23"/>
          <p:cNvGrpSpPr/>
          <p:nvPr/>
        </p:nvGrpSpPr>
        <p:grpSpPr>
          <a:xfrm>
            <a:off x="6296658" y="1522013"/>
            <a:ext cx="1731860" cy="693509"/>
            <a:chOff x="6338991" y="2165474"/>
            <a:chExt cx="1731860" cy="693509"/>
          </a:xfrm>
        </p:grpSpPr>
        <p:sp>
          <p:nvSpPr>
            <p:cNvPr id="69" name="Avrundet rektangel 44"/>
            <p:cNvSpPr/>
            <p:nvPr/>
          </p:nvSpPr>
          <p:spPr>
            <a:xfrm>
              <a:off x="6338991" y="2165474"/>
              <a:ext cx="1731860" cy="693509"/>
            </a:xfrm>
            <a:prstGeom prst="roundRect">
              <a:avLst/>
            </a:prstGeom>
            <a:solidFill>
              <a:schemeClr val="bg1">
                <a:lumMod val="40000"/>
                <a:lumOff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pic>
          <p:nvPicPr>
            <p:cNvPr id="71" name="Bilde 35"/>
            <p:cNvPicPr>
              <a:picLocks noChangeAspect="1"/>
            </p:cNvPicPr>
            <p:nvPr/>
          </p:nvPicPr>
          <p:blipFill>
            <a:blip r:embed="rId13"/>
            <a:stretch>
              <a:fillRect/>
            </a:stretch>
          </p:blipFill>
          <p:spPr>
            <a:xfrm>
              <a:off x="7514910" y="2436086"/>
              <a:ext cx="153916" cy="167290"/>
            </a:xfrm>
            <a:prstGeom prst="rect">
              <a:avLst/>
            </a:prstGeom>
            <a:ln>
              <a:solidFill>
                <a:srgbClr val="FFFFFF"/>
              </a:solidFill>
            </a:ln>
          </p:spPr>
        </p:pic>
        <p:pic>
          <p:nvPicPr>
            <p:cNvPr id="72" name="Bilde 36"/>
            <p:cNvPicPr>
              <a:picLocks noChangeAspect="1"/>
            </p:cNvPicPr>
            <p:nvPr/>
          </p:nvPicPr>
          <p:blipFill>
            <a:blip r:embed="rId14"/>
            <a:stretch>
              <a:fillRect/>
            </a:stretch>
          </p:blipFill>
          <p:spPr>
            <a:xfrm>
              <a:off x="7200935" y="2431471"/>
              <a:ext cx="144959" cy="149114"/>
            </a:xfrm>
            <a:prstGeom prst="rect">
              <a:avLst/>
            </a:prstGeom>
            <a:ln>
              <a:solidFill>
                <a:srgbClr val="FFFFFF"/>
              </a:solidFill>
            </a:ln>
          </p:spPr>
        </p:pic>
        <p:pic>
          <p:nvPicPr>
            <p:cNvPr id="73" name="Bilde 37"/>
            <p:cNvPicPr>
              <a:picLocks noChangeAspect="1"/>
            </p:cNvPicPr>
            <p:nvPr/>
          </p:nvPicPr>
          <p:blipFill>
            <a:blip r:embed="rId15"/>
            <a:stretch>
              <a:fillRect/>
            </a:stretch>
          </p:blipFill>
          <p:spPr>
            <a:xfrm>
              <a:off x="6955264" y="2432995"/>
              <a:ext cx="139397" cy="167290"/>
            </a:xfrm>
            <a:prstGeom prst="rect">
              <a:avLst/>
            </a:prstGeom>
            <a:ln>
              <a:solidFill>
                <a:srgbClr val="FFFFFF"/>
              </a:solidFill>
            </a:ln>
          </p:spPr>
        </p:pic>
        <p:pic>
          <p:nvPicPr>
            <p:cNvPr id="82" name="Bilde 40"/>
            <p:cNvPicPr>
              <a:picLocks noChangeAspect="1"/>
            </p:cNvPicPr>
            <p:nvPr/>
          </p:nvPicPr>
          <p:blipFill>
            <a:blip r:embed="rId16"/>
            <a:stretch>
              <a:fillRect/>
            </a:stretch>
          </p:blipFill>
          <p:spPr>
            <a:xfrm>
              <a:off x="6662843" y="2609603"/>
              <a:ext cx="171554" cy="199054"/>
            </a:xfrm>
            <a:prstGeom prst="rect">
              <a:avLst/>
            </a:prstGeom>
            <a:ln>
              <a:solidFill>
                <a:srgbClr val="FFFFFF"/>
              </a:solidFill>
            </a:ln>
          </p:spPr>
        </p:pic>
        <p:pic>
          <p:nvPicPr>
            <p:cNvPr id="83" name="Bilde 41"/>
            <p:cNvPicPr>
              <a:picLocks noChangeAspect="1"/>
            </p:cNvPicPr>
            <p:nvPr/>
          </p:nvPicPr>
          <p:blipFill>
            <a:blip r:embed="rId17"/>
            <a:stretch>
              <a:fillRect/>
            </a:stretch>
          </p:blipFill>
          <p:spPr>
            <a:xfrm>
              <a:off x="6940308" y="2647805"/>
              <a:ext cx="276468" cy="137888"/>
            </a:xfrm>
            <a:prstGeom prst="rect">
              <a:avLst/>
            </a:prstGeom>
            <a:ln>
              <a:solidFill>
                <a:srgbClr val="FFFFFF"/>
              </a:solidFill>
            </a:ln>
          </p:spPr>
        </p:pic>
        <p:pic>
          <p:nvPicPr>
            <p:cNvPr id="84" name="Bilde 42"/>
            <p:cNvPicPr>
              <a:picLocks noChangeAspect="1"/>
            </p:cNvPicPr>
            <p:nvPr/>
          </p:nvPicPr>
          <p:blipFill>
            <a:blip r:embed="rId18"/>
            <a:stretch>
              <a:fillRect/>
            </a:stretch>
          </p:blipFill>
          <p:spPr>
            <a:xfrm>
              <a:off x="6934513" y="2257935"/>
              <a:ext cx="531619" cy="121524"/>
            </a:xfrm>
            <a:prstGeom prst="rect">
              <a:avLst/>
            </a:prstGeom>
            <a:ln>
              <a:solidFill>
                <a:srgbClr val="FFFFFF"/>
              </a:solidFill>
            </a:ln>
          </p:spPr>
        </p:pic>
        <p:pic>
          <p:nvPicPr>
            <p:cNvPr id="89" name="Bilde 38"/>
            <p:cNvPicPr>
              <a:picLocks noChangeAspect="1"/>
            </p:cNvPicPr>
            <p:nvPr/>
          </p:nvPicPr>
          <p:blipFill>
            <a:blip r:embed="rId19"/>
            <a:stretch>
              <a:fillRect/>
            </a:stretch>
          </p:blipFill>
          <p:spPr>
            <a:xfrm>
              <a:off x="7523446" y="2236839"/>
              <a:ext cx="449685" cy="117243"/>
            </a:xfrm>
            <a:prstGeom prst="rect">
              <a:avLst/>
            </a:prstGeom>
            <a:ln>
              <a:solidFill>
                <a:srgbClr val="FFFFFF"/>
              </a:solidFill>
            </a:ln>
          </p:spPr>
        </p:pic>
        <p:pic>
          <p:nvPicPr>
            <p:cNvPr id="2" name="Picture 1"/>
            <p:cNvPicPr>
              <a:picLocks noChangeAspect="1"/>
            </p:cNvPicPr>
            <p:nvPr/>
          </p:nvPicPr>
          <p:blipFill>
            <a:blip r:embed="rId20"/>
            <a:stretch>
              <a:fillRect/>
            </a:stretch>
          </p:blipFill>
          <p:spPr>
            <a:xfrm>
              <a:off x="7716307" y="2378075"/>
              <a:ext cx="322771" cy="249767"/>
            </a:xfrm>
            <a:prstGeom prst="rect">
              <a:avLst/>
            </a:prstGeom>
          </p:spPr>
        </p:pic>
        <p:pic>
          <p:nvPicPr>
            <p:cNvPr id="7" name="Picture 6"/>
            <p:cNvPicPr>
              <a:picLocks noChangeAspect="1"/>
            </p:cNvPicPr>
            <p:nvPr/>
          </p:nvPicPr>
          <p:blipFill>
            <a:blip r:embed="rId21"/>
            <a:stretch>
              <a:fillRect/>
            </a:stretch>
          </p:blipFill>
          <p:spPr>
            <a:xfrm>
              <a:off x="7362824" y="2578910"/>
              <a:ext cx="220134" cy="247898"/>
            </a:xfrm>
            <a:prstGeom prst="rect">
              <a:avLst/>
            </a:prstGeom>
          </p:spPr>
        </p:pic>
        <p:pic>
          <p:nvPicPr>
            <p:cNvPr id="10" name="Picture 9"/>
            <p:cNvPicPr>
              <a:picLocks noChangeAspect="1"/>
            </p:cNvPicPr>
            <p:nvPr/>
          </p:nvPicPr>
          <p:blipFill>
            <a:blip r:embed="rId22"/>
            <a:stretch>
              <a:fillRect/>
            </a:stretch>
          </p:blipFill>
          <p:spPr>
            <a:xfrm>
              <a:off x="6375400" y="2603499"/>
              <a:ext cx="211667" cy="207434"/>
            </a:xfrm>
            <a:prstGeom prst="rect">
              <a:avLst/>
            </a:prstGeom>
          </p:spPr>
        </p:pic>
        <p:pic>
          <p:nvPicPr>
            <p:cNvPr id="14" name="Picture 13"/>
            <p:cNvPicPr>
              <a:picLocks noChangeAspect="1"/>
            </p:cNvPicPr>
            <p:nvPr/>
          </p:nvPicPr>
          <p:blipFill>
            <a:blip r:embed="rId23"/>
            <a:stretch>
              <a:fillRect/>
            </a:stretch>
          </p:blipFill>
          <p:spPr>
            <a:xfrm>
              <a:off x="7675034" y="2644237"/>
              <a:ext cx="321733" cy="158229"/>
            </a:xfrm>
            <a:prstGeom prst="rect">
              <a:avLst/>
            </a:prstGeom>
          </p:spPr>
        </p:pic>
        <p:pic>
          <p:nvPicPr>
            <p:cNvPr id="19" name="Picture 18"/>
            <p:cNvPicPr>
              <a:picLocks noChangeAspect="1"/>
            </p:cNvPicPr>
            <p:nvPr/>
          </p:nvPicPr>
          <p:blipFill>
            <a:blip r:embed="rId24"/>
            <a:stretch>
              <a:fillRect/>
            </a:stretch>
          </p:blipFill>
          <p:spPr>
            <a:xfrm>
              <a:off x="6435725" y="2420910"/>
              <a:ext cx="492125" cy="168831"/>
            </a:xfrm>
            <a:prstGeom prst="rect">
              <a:avLst/>
            </a:prstGeom>
          </p:spPr>
        </p:pic>
        <p:pic>
          <p:nvPicPr>
            <p:cNvPr id="20" name="Picture 19"/>
            <p:cNvPicPr>
              <a:picLocks noChangeAspect="1"/>
            </p:cNvPicPr>
            <p:nvPr/>
          </p:nvPicPr>
          <p:blipFill>
            <a:blip r:embed="rId25"/>
            <a:stretch>
              <a:fillRect/>
            </a:stretch>
          </p:blipFill>
          <p:spPr>
            <a:xfrm>
              <a:off x="6639984" y="2234610"/>
              <a:ext cx="266700" cy="175216"/>
            </a:xfrm>
            <a:prstGeom prst="rect">
              <a:avLst/>
            </a:prstGeom>
          </p:spPr>
        </p:pic>
        <p:pic>
          <p:nvPicPr>
            <p:cNvPr id="65" name="Picture 64"/>
            <p:cNvPicPr>
              <a:picLocks noChangeAspect="1"/>
            </p:cNvPicPr>
            <p:nvPr/>
          </p:nvPicPr>
          <p:blipFill rotWithShape="1">
            <a:blip r:embed="rId26"/>
            <a:srcRect l="-4498" r="77342"/>
            <a:stretch/>
          </p:blipFill>
          <p:spPr>
            <a:xfrm>
              <a:off x="6381669" y="2250016"/>
              <a:ext cx="203517" cy="127825"/>
            </a:xfrm>
            <a:prstGeom prst="rect">
              <a:avLst/>
            </a:prstGeom>
          </p:spPr>
        </p:pic>
      </p:grpSp>
      <p:sp>
        <p:nvSpPr>
          <p:cNvPr id="66" name="TekstSylinder 52"/>
          <p:cNvSpPr txBox="1"/>
          <p:nvPr/>
        </p:nvSpPr>
        <p:spPr>
          <a:xfrm>
            <a:off x="6284374" y="2468819"/>
            <a:ext cx="1881727" cy="276999"/>
          </a:xfrm>
          <a:prstGeom prst="rect">
            <a:avLst/>
          </a:prstGeom>
          <a:noFill/>
        </p:spPr>
        <p:txBody>
          <a:bodyPr wrap="square" rtlCol="0">
            <a:spAutoFit/>
          </a:bodyPr>
          <a:lstStyle/>
          <a:p>
            <a:r>
              <a:rPr lang="nb-NO" sz="1200" dirty="0">
                <a:solidFill>
                  <a:schemeClr val="bg1"/>
                </a:solidFill>
              </a:rPr>
              <a:t>Forsikrings- og bilbransjen</a:t>
            </a:r>
          </a:p>
        </p:txBody>
      </p:sp>
      <p:grpSp>
        <p:nvGrpSpPr>
          <p:cNvPr id="25" name="Group 24"/>
          <p:cNvGrpSpPr/>
          <p:nvPr/>
        </p:nvGrpSpPr>
        <p:grpSpPr>
          <a:xfrm>
            <a:off x="6390216" y="2814108"/>
            <a:ext cx="1543050" cy="568325"/>
            <a:chOff x="6360583" y="3427942"/>
            <a:chExt cx="1543050" cy="568325"/>
          </a:xfrm>
        </p:grpSpPr>
        <p:sp>
          <p:nvSpPr>
            <p:cNvPr id="21" name="Rounded Rectangle 20"/>
            <p:cNvSpPr/>
            <p:nvPr/>
          </p:nvSpPr>
          <p:spPr>
            <a:xfrm>
              <a:off x="6360583" y="3427942"/>
              <a:ext cx="1543050" cy="568325"/>
            </a:xfrm>
            <a:prstGeom prst="round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Avrundet rektangel 47"/>
            <p:cNvSpPr/>
            <p:nvPr/>
          </p:nvSpPr>
          <p:spPr>
            <a:xfrm>
              <a:off x="6535885" y="3495245"/>
              <a:ext cx="843824" cy="171657"/>
            </a:xfrm>
            <a:prstGeom prst="roundRect">
              <a:avLst/>
            </a:prstGeom>
            <a:solidFill>
              <a:srgbClr val="BACA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dirty="0"/>
            </a:p>
          </p:txBody>
        </p:sp>
        <p:pic>
          <p:nvPicPr>
            <p:cNvPr id="64" name="Bilde 2"/>
            <p:cNvPicPr>
              <a:picLocks noChangeAspect="1"/>
            </p:cNvPicPr>
            <p:nvPr/>
          </p:nvPicPr>
          <p:blipFill>
            <a:blip r:embed="rId27"/>
            <a:stretch>
              <a:fillRect/>
            </a:stretch>
          </p:blipFill>
          <p:spPr>
            <a:xfrm>
              <a:off x="6628257" y="3518115"/>
              <a:ext cx="670460" cy="126809"/>
            </a:xfrm>
            <a:prstGeom prst="rect">
              <a:avLst/>
            </a:prstGeom>
          </p:spPr>
        </p:pic>
        <p:pic>
          <p:nvPicPr>
            <p:cNvPr id="88" name="Bilde 53"/>
            <p:cNvPicPr>
              <a:picLocks noChangeAspect="1"/>
            </p:cNvPicPr>
            <p:nvPr/>
          </p:nvPicPr>
          <p:blipFill>
            <a:blip r:embed="rId28"/>
            <a:stretch>
              <a:fillRect/>
            </a:stretch>
          </p:blipFill>
          <p:spPr>
            <a:xfrm>
              <a:off x="7554452" y="3516590"/>
              <a:ext cx="197809" cy="197698"/>
            </a:xfrm>
            <a:prstGeom prst="rect">
              <a:avLst/>
            </a:prstGeom>
            <a:ln>
              <a:solidFill>
                <a:srgbClr val="FFFFFF"/>
              </a:solidFill>
            </a:ln>
          </p:spPr>
        </p:pic>
        <p:pic>
          <p:nvPicPr>
            <p:cNvPr id="86" name="Bilde 54"/>
            <p:cNvPicPr>
              <a:picLocks noChangeAspect="1"/>
            </p:cNvPicPr>
            <p:nvPr/>
          </p:nvPicPr>
          <p:blipFill>
            <a:blip r:embed="rId29"/>
            <a:stretch>
              <a:fillRect/>
            </a:stretch>
          </p:blipFill>
          <p:spPr>
            <a:xfrm>
              <a:off x="6599138" y="3767563"/>
              <a:ext cx="299864" cy="133103"/>
            </a:xfrm>
            <a:prstGeom prst="rect">
              <a:avLst/>
            </a:prstGeom>
            <a:ln>
              <a:solidFill>
                <a:srgbClr val="FFFFFF"/>
              </a:solidFill>
            </a:ln>
          </p:spPr>
        </p:pic>
        <p:pic>
          <p:nvPicPr>
            <p:cNvPr id="22" name="Picture 21"/>
            <p:cNvPicPr>
              <a:picLocks noChangeAspect="1"/>
            </p:cNvPicPr>
            <p:nvPr/>
          </p:nvPicPr>
          <p:blipFill>
            <a:blip r:embed="rId30"/>
            <a:stretch>
              <a:fillRect/>
            </a:stretch>
          </p:blipFill>
          <p:spPr>
            <a:xfrm>
              <a:off x="7095067" y="3701976"/>
              <a:ext cx="609599" cy="222324"/>
            </a:xfrm>
            <a:prstGeom prst="rect">
              <a:avLst/>
            </a:prstGeom>
          </p:spPr>
        </p:pic>
      </p:grpSp>
      <p:pic>
        <p:nvPicPr>
          <p:cNvPr id="36" name="Picture 35"/>
          <p:cNvPicPr>
            <a:picLocks noChangeAspect="1"/>
          </p:cNvPicPr>
          <p:nvPr/>
        </p:nvPicPr>
        <p:blipFill>
          <a:blip r:embed="rId31"/>
          <a:stretch>
            <a:fillRect/>
          </a:stretch>
        </p:blipFill>
        <p:spPr>
          <a:xfrm>
            <a:off x="4682069" y="3439838"/>
            <a:ext cx="364067" cy="196596"/>
          </a:xfrm>
          <a:prstGeom prst="rect">
            <a:avLst/>
          </a:prstGeom>
        </p:spPr>
      </p:pic>
    </p:spTree>
    <p:extLst>
      <p:ext uri="{BB962C8B-B14F-4D97-AF65-F5344CB8AC3E}">
        <p14:creationId xmlns:p14="http://schemas.microsoft.com/office/powerpoint/2010/main" val="1290421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474" r="799"/>
          <a:stretch/>
        </p:blipFill>
        <p:spPr>
          <a:xfrm>
            <a:off x="-444463" y="-6350"/>
            <a:ext cx="9613863" cy="5842001"/>
          </a:xfrm>
          <a:prstGeom prst="rect">
            <a:avLst/>
          </a:prstGeom>
        </p:spPr>
      </p:pic>
      <p:pic>
        <p:nvPicPr>
          <p:cNvPr id="5" name="Picture 4"/>
          <p:cNvPicPr>
            <a:picLocks noChangeAspect="1"/>
          </p:cNvPicPr>
          <p:nvPr/>
        </p:nvPicPr>
        <p:blipFill>
          <a:blip r:embed="rId4"/>
          <a:stretch>
            <a:fillRect/>
          </a:stretch>
        </p:blipFill>
        <p:spPr>
          <a:xfrm>
            <a:off x="1879519" y="1370138"/>
            <a:ext cx="5720021" cy="1048943"/>
          </a:xfrm>
          <a:prstGeom prst="rect">
            <a:avLst/>
          </a:prstGeom>
        </p:spPr>
      </p:pic>
      <p:sp>
        <p:nvSpPr>
          <p:cNvPr id="3" name="TextBox 2"/>
          <p:cNvSpPr txBox="1"/>
          <p:nvPr/>
        </p:nvSpPr>
        <p:spPr>
          <a:xfrm>
            <a:off x="6195487" y="2343146"/>
            <a:ext cx="1535947" cy="40011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000" dirty="0" err="1">
                <a:solidFill>
                  <a:schemeClr val="bg1"/>
                </a:solidFill>
              </a:rPr>
              <a:t>Organisasjon</a:t>
            </a:r>
            <a:endParaRPr lang="en-US" sz="2000" dirty="0">
              <a:solidFill>
                <a:schemeClr val="bg1"/>
              </a:solidFill>
            </a:endParaRPr>
          </a:p>
        </p:txBody>
      </p:sp>
    </p:spTree>
    <p:extLst>
      <p:ext uri="{BB962C8B-B14F-4D97-AF65-F5344CB8AC3E}">
        <p14:creationId xmlns:p14="http://schemas.microsoft.com/office/powerpoint/2010/main" val="618482531"/>
      </p:ext>
    </p:extLst>
  </p:cSld>
  <p:clrMapOvr>
    <a:masterClrMapping/>
  </p:clrMapOvr>
  <mc:AlternateContent xmlns:mc="http://schemas.openxmlformats.org/markup-compatibility/2006" xmlns:p14="http://schemas.microsoft.com/office/powerpoint/2010/main">
    <mc:Choice Requires="p14">
      <p:transition spd="slow" p14:dur="23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descr="barn i trafikk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3267" cy="5535359"/>
          </a:xfrm>
          <a:prstGeom prst="rect">
            <a:avLst/>
          </a:prstGeom>
        </p:spPr>
      </p:pic>
      <p:pic>
        <p:nvPicPr>
          <p:cNvPr id="10" name="Picture 9"/>
          <p:cNvPicPr>
            <a:picLocks noChangeAspect="1"/>
          </p:cNvPicPr>
          <p:nvPr/>
        </p:nvPicPr>
        <p:blipFill>
          <a:blip r:embed="rId3"/>
          <a:stretch>
            <a:fillRect/>
          </a:stretch>
        </p:blipFill>
        <p:spPr>
          <a:xfrm>
            <a:off x="7955892" y="279713"/>
            <a:ext cx="832505" cy="706505"/>
          </a:xfrm>
          <a:prstGeom prst="rect">
            <a:avLst/>
          </a:prstGeom>
        </p:spPr>
      </p:pic>
      <p:grpSp>
        <p:nvGrpSpPr>
          <p:cNvPr id="14" name="Group 13"/>
          <p:cNvGrpSpPr/>
          <p:nvPr/>
        </p:nvGrpSpPr>
        <p:grpSpPr>
          <a:xfrm>
            <a:off x="504614" y="437871"/>
            <a:ext cx="4241800" cy="1621966"/>
            <a:chOff x="510599" y="285461"/>
            <a:chExt cx="4213284" cy="1768525"/>
          </a:xfrm>
        </p:grpSpPr>
        <p:sp>
          <p:nvSpPr>
            <p:cNvPr id="13" name="Rounded Rectangle 12"/>
            <p:cNvSpPr/>
            <p:nvPr/>
          </p:nvSpPr>
          <p:spPr>
            <a:xfrm>
              <a:off x="510599" y="285461"/>
              <a:ext cx="3716867" cy="1523999"/>
            </a:xfrm>
            <a:prstGeom prst="roundRect">
              <a:avLst/>
            </a:prstGeom>
            <a:solidFill>
              <a:schemeClr val="bg1">
                <a:alpha val="57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TextBox 11"/>
            <p:cNvSpPr txBox="1"/>
            <p:nvPr/>
          </p:nvSpPr>
          <p:spPr>
            <a:xfrm>
              <a:off x="621120" y="443168"/>
              <a:ext cx="4102763" cy="1610818"/>
            </a:xfrm>
            <a:prstGeom prst="rect">
              <a:avLst/>
            </a:prstGeom>
            <a:noFill/>
          </p:spPr>
          <p:txBody>
            <a:bodyPr wrap="square" rtlCol="0">
              <a:spAutoFit/>
            </a:bodyPr>
            <a:lstStyle/>
            <a:p>
              <a:r>
                <a:rPr lang="nb-NO" sz="1800" b="1" dirty="0">
                  <a:solidFill>
                    <a:srgbClr val="595959"/>
                  </a:solidFill>
                </a:rPr>
                <a:t>Trygg Trafikk ble etablert i 1956   </a:t>
              </a:r>
            </a:p>
            <a:p>
              <a:r>
                <a:rPr lang="nb-NO" sz="1800" b="1" dirty="0">
                  <a:solidFill>
                    <a:srgbClr val="595959"/>
                  </a:solidFill>
                </a:rPr>
                <a:t>på initiativ fra tre departementer, </a:t>
              </a:r>
            </a:p>
            <a:p>
              <a:r>
                <a:rPr lang="nb-NO" sz="1800" b="1" dirty="0">
                  <a:solidFill>
                    <a:srgbClr val="595959"/>
                  </a:solidFill>
                </a:rPr>
                <a:t>forsikringsbransjen og motor- organisasjoner.</a:t>
              </a:r>
            </a:p>
            <a:p>
              <a:endParaRPr lang="en-US" sz="1800" b="1" dirty="0">
                <a:solidFill>
                  <a:srgbClr val="FFFFFF"/>
                </a:solidFill>
              </a:endParaRPr>
            </a:p>
          </p:txBody>
        </p:sp>
      </p:grpSp>
    </p:spTree>
    <p:extLst>
      <p:ext uri="{BB962C8B-B14F-4D97-AF65-F5344CB8AC3E}">
        <p14:creationId xmlns:p14="http://schemas.microsoft.com/office/powerpoint/2010/main" val="286071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ygg-bak-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201150" cy="5175647"/>
          </a:xfrm>
          <a:prstGeom prst="rect">
            <a:avLst/>
          </a:prstGeom>
          <a:solidFill>
            <a:srgbClr val="0057A7"/>
          </a:solidFill>
        </p:spPr>
      </p:pic>
      <p:sp>
        <p:nvSpPr>
          <p:cNvPr id="2" name="Title 1"/>
          <p:cNvSpPr>
            <a:spLocks noGrp="1"/>
          </p:cNvSpPr>
          <p:nvPr>
            <p:ph type="title"/>
          </p:nvPr>
        </p:nvSpPr>
        <p:spPr>
          <a:xfrm>
            <a:off x="457200" y="477838"/>
            <a:ext cx="3562350" cy="563562"/>
          </a:xfrm>
        </p:spPr>
        <p:txBody>
          <a:bodyPr/>
          <a:lstStyle/>
          <a:p>
            <a:r>
              <a:rPr lang="en-US" sz="2800" b="0" dirty="0" err="1">
                <a:solidFill>
                  <a:schemeClr val="bg1"/>
                </a:solidFill>
              </a:rPr>
              <a:t>Samfunnsoppdrag</a:t>
            </a:r>
            <a:endParaRPr lang="en-US" sz="2800" b="0" dirty="0">
              <a:solidFill>
                <a:schemeClr val="bg1"/>
              </a:solidFill>
            </a:endParaRPr>
          </a:p>
        </p:txBody>
      </p:sp>
      <p:sp>
        <p:nvSpPr>
          <p:cNvPr id="3" name="Content Placeholder 2"/>
          <p:cNvSpPr>
            <a:spLocks noGrp="1"/>
          </p:cNvSpPr>
          <p:nvPr>
            <p:ph idx="1"/>
          </p:nvPr>
        </p:nvSpPr>
        <p:spPr>
          <a:xfrm>
            <a:off x="457200" y="1090083"/>
            <a:ext cx="3860799" cy="1805517"/>
          </a:xfrm>
        </p:spPr>
        <p:txBody>
          <a:bodyPr/>
          <a:lstStyle/>
          <a:p>
            <a:pPr>
              <a:spcAft>
                <a:spcPts val="600"/>
              </a:spcAft>
              <a:buFontTx/>
              <a:buChar char="-"/>
            </a:pPr>
            <a:r>
              <a:rPr lang="en-US" sz="1800" dirty="0">
                <a:solidFill>
                  <a:schemeClr val="bg1"/>
                </a:solidFill>
              </a:rPr>
              <a:t>Best </a:t>
            </a:r>
            <a:r>
              <a:rPr lang="en-US" sz="1800" dirty="0" err="1">
                <a:solidFill>
                  <a:schemeClr val="bg1"/>
                </a:solidFill>
              </a:rPr>
              <a:t>mulig</a:t>
            </a:r>
            <a:r>
              <a:rPr lang="en-US" sz="1800" dirty="0">
                <a:solidFill>
                  <a:schemeClr val="bg1"/>
                </a:solidFill>
              </a:rPr>
              <a:t> </a:t>
            </a:r>
            <a:r>
              <a:rPr lang="en-US" sz="1800" dirty="0" err="1">
                <a:solidFill>
                  <a:schemeClr val="bg1"/>
                </a:solidFill>
              </a:rPr>
              <a:t>trafikksikkerhet</a:t>
            </a:r>
            <a:r>
              <a:rPr lang="en-US" sz="1800" dirty="0">
                <a:solidFill>
                  <a:schemeClr val="bg1"/>
                </a:solidFill>
              </a:rPr>
              <a:t> for </a:t>
            </a:r>
            <a:r>
              <a:rPr lang="en-US" sz="1800" dirty="0" err="1">
                <a:solidFill>
                  <a:schemeClr val="bg1"/>
                </a:solidFill>
              </a:rPr>
              <a:t>alle</a:t>
            </a:r>
            <a:r>
              <a:rPr lang="en-US" sz="1800" dirty="0">
                <a:solidFill>
                  <a:schemeClr val="bg1"/>
                </a:solidFill>
              </a:rPr>
              <a:t>  </a:t>
            </a:r>
            <a:r>
              <a:rPr lang="en-US" sz="1800" dirty="0" err="1">
                <a:solidFill>
                  <a:schemeClr val="bg1"/>
                </a:solidFill>
              </a:rPr>
              <a:t>trafikantgrupper</a:t>
            </a:r>
            <a:endParaRPr lang="en-US" sz="1800" dirty="0">
              <a:solidFill>
                <a:schemeClr val="bg1"/>
              </a:solidFill>
            </a:endParaRPr>
          </a:p>
          <a:p>
            <a:pPr>
              <a:spcAft>
                <a:spcPts val="600"/>
              </a:spcAft>
              <a:buFontTx/>
              <a:buChar char="-"/>
            </a:pPr>
            <a:r>
              <a:rPr lang="en-US" sz="1800" dirty="0" err="1">
                <a:solidFill>
                  <a:schemeClr val="bg1"/>
                </a:solidFill>
              </a:rPr>
              <a:t>Særlig</a:t>
            </a:r>
            <a:r>
              <a:rPr lang="en-US" sz="1800" dirty="0">
                <a:solidFill>
                  <a:schemeClr val="bg1"/>
                </a:solidFill>
              </a:rPr>
              <a:t> </a:t>
            </a:r>
            <a:r>
              <a:rPr lang="en-US" sz="1800" dirty="0" err="1">
                <a:solidFill>
                  <a:schemeClr val="bg1"/>
                </a:solidFill>
              </a:rPr>
              <a:t>ansvar</a:t>
            </a:r>
            <a:r>
              <a:rPr lang="en-US" sz="1800" dirty="0">
                <a:solidFill>
                  <a:schemeClr val="bg1"/>
                </a:solidFill>
              </a:rPr>
              <a:t> for </a:t>
            </a:r>
            <a:r>
              <a:rPr lang="en-US" sz="1800" dirty="0" err="1">
                <a:solidFill>
                  <a:schemeClr val="bg1"/>
                </a:solidFill>
              </a:rPr>
              <a:t>trafikkopplæring</a:t>
            </a:r>
            <a:r>
              <a:rPr lang="en-US" sz="1800" dirty="0">
                <a:solidFill>
                  <a:schemeClr val="bg1"/>
                </a:solidFill>
              </a:rPr>
              <a:t> </a:t>
            </a:r>
            <a:r>
              <a:rPr lang="en-US" sz="1800" dirty="0" err="1">
                <a:solidFill>
                  <a:schemeClr val="bg1"/>
                </a:solidFill>
              </a:rPr>
              <a:t>og</a:t>
            </a:r>
            <a:r>
              <a:rPr lang="en-US" sz="1800" dirty="0">
                <a:solidFill>
                  <a:schemeClr val="bg1"/>
                </a:solidFill>
              </a:rPr>
              <a:t> </a:t>
            </a:r>
            <a:r>
              <a:rPr lang="en-US" sz="1800" dirty="0" err="1">
                <a:solidFill>
                  <a:schemeClr val="bg1"/>
                </a:solidFill>
              </a:rPr>
              <a:t>informasjon</a:t>
            </a:r>
            <a:r>
              <a:rPr lang="en-US" sz="1800" dirty="0">
                <a:solidFill>
                  <a:schemeClr val="bg1"/>
                </a:solidFill>
              </a:rPr>
              <a:t> </a:t>
            </a:r>
            <a:r>
              <a:rPr lang="en-US" sz="1800" dirty="0" err="1">
                <a:solidFill>
                  <a:schemeClr val="bg1"/>
                </a:solidFill>
              </a:rPr>
              <a:t>om</a:t>
            </a:r>
            <a:r>
              <a:rPr lang="en-US" sz="1800" dirty="0">
                <a:solidFill>
                  <a:schemeClr val="bg1"/>
                </a:solidFill>
              </a:rPr>
              <a:t> </a:t>
            </a:r>
            <a:r>
              <a:rPr lang="en-US" sz="1800" dirty="0" err="1">
                <a:solidFill>
                  <a:schemeClr val="bg1"/>
                </a:solidFill>
              </a:rPr>
              <a:t>trafikksikkerhet</a:t>
            </a:r>
            <a:endParaRPr lang="en-US" sz="1800" dirty="0">
              <a:solidFill>
                <a:schemeClr val="bg1"/>
              </a:solidFill>
            </a:endParaRPr>
          </a:p>
        </p:txBody>
      </p:sp>
      <p:sp>
        <p:nvSpPr>
          <p:cNvPr id="6" name="TextBox 5"/>
          <p:cNvSpPr txBox="1"/>
          <p:nvPr/>
        </p:nvSpPr>
        <p:spPr>
          <a:xfrm>
            <a:off x="4495799" y="440265"/>
            <a:ext cx="4041078" cy="2639184"/>
          </a:xfrm>
          <a:prstGeom prst="rect">
            <a:avLst/>
          </a:prstGeom>
          <a:noFill/>
        </p:spPr>
        <p:txBody>
          <a:bodyPr wrap="none" rtlCol="0">
            <a:spAutoFit/>
          </a:bodyPr>
          <a:lstStyle/>
          <a:p>
            <a:pPr marL="0" indent="0">
              <a:lnSpc>
                <a:spcPct val="130000"/>
              </a:lnSpc>
              <a:buNone/>
            </a:pPr>
            <a:r>
              <a:rPr lang="en-US" sz="2800" dirty="0" err="1">
                <a:solidFill>
                  <a:schemeClr val="bg1"/>
                </a:solidFill>
              </a:rPr>
              <a:t>Rolle</a:t>
            </a:r>
            <a:endParaRPr lang="en-US" sz="2800" dirty="0">
              <a:solidFill>
                <a:schemeClr val="bg1"/>
              </a:solidFill>
            </a:endParaRPr>
          </a:p>
          <a:p>
            <a:pPr algn="dist"/>
            <a:endParaRPr lang="en-US" sz="1000" dirty="0">
              <a:solidFill>
                <a:schemeClr val="bg1"/>
              </a:solidFill>
            </a:endParaRPr>
          </a:p>
          <a:p>
            <a:pPr algn="dist"/>
            <a:r>
              <a:rPr lang="en-US" sz="1800" dirty="0">
                <a:solidFill>
                  <a:schemeClr val="bg1"/>
                </a:solidFill>
              </a:rPr>
              <a:t>-  </a:t>
            </a:r>
            <a:r>
              <a:rPr lang="en-US" sz="1800" dirty="0" err="1">
                <a:solidFill>
                  <a:schemeClr val="bg1"/>
                </a:solidFill>
              </a:rPr>
              <a:t>Pådriver</a:t>
            </a:r>
            <a:r>
              <a:rPr lang="en-US" sz="1800" dirty="0">
                <a:solidFill>
                  <a:schemeClr val="bg1"/>
                </a:solidFill>
              </a:rPr>
              <a:t> </a:t>
            </a:r>
            <a:r>
              <a:rPr lang="en-US" sz="1800" dirty="0" err="1">
                <a:solidFill>
                  <a:schemeClr val="bg1"/>
                </a:solidFill>
              </a:rPr>
              <a:t>overfor</a:t>
            </a:r>
            <a:r>
              <a:rPr lang="en-US" sz="1800" dirty="0">
                <a:solidFill>
                  <a:schemeClr val="bg1"/>
                </a:solidFill>
              </a:rPr>
              <a:t> </a:t>
            </a:r>
            <a:r>
              <a:rPr lang="en-US" sz="1800" dirty="0" err="1">
                <a:solidFill>
                  <a:schemeClr val="bg1"/>
                </a:solidFill>
              </a:rPr>
              <a:t>myndighetene</a:t>
            </a:r>
            <a:endParaRPr lang="en-US" sz="1800" dirty="0">
              <a:solidFill>
                <a:schemeClr val="bg1"/>
              </a:solidFill>
            </a:endParaRPr>
          </a:p>
          <a:p>
            <a:endParaRPr lang="en-US" sz="1800" dirty="0">
              <a:solidFill>
                <a:schemeClr val="bg1"/>
              </a:solidFill>
            </a:endParaRPr>
          </a:p>
          <a:p>
            <a:r>
              <a:rPr lang="en-US" sz="1800" dirty="0">
                <a:solidFill>
                  <a:schemeClr val="bg1"/>
                </a:solidFill>
              </a:rPr>
              <a:t>-  </a:t>
            </a:r>
            <a:r>
              <a:rPr lang="en-US" sz="1800" dirty="0" err="1">
                <a:solidFill>
                  <a:schemeClr val="bg1"/>
                </a:solidFill>
              </a:rPr>
              <a:t>Samarbeidspartner</a:t>
            </a:r>
            <a:r>
              <a:rPr lang="en-US" sz="1800" dirty="0">
                <a:solidFill>
                  <a:schemeClr val="bg1"/>
                </a:solidFill>
              </a:rPr>
              <a:t> med </a:t>
            </a:r>
            <a:r>
              <a:rPr lang="en-US" sz="1800" dirty="0" err="1">
                <a:solidFill>
                  <a:schemeClr val="bg1"/>
                </a:solidFill>
              </a:rPr>
              <a:t>myndighetene</a:t>
            </a:r>
            <a:endParaRPr lang="en-US" sz="1800" dirty="0">
              <a:solidFill>
                <a:schemeClr val="bg1"/>
              </a:solidFill>
            </a:endParaRPr>
          </a:p>
          <a:p>
            <a:pPr marL="285750" indent="-285750">
              <a:lnSpc>
                <a:spcPct val="90000"/>
              </a:lnSpc>
              <a:buFontTx/>
              <a:buChar char="-"/>
            </a:pPr>
            <a:endParaRPr lang="en-US" sz="1800" dirty="0">
              <a:solidFill>
                <a:schemeClr val="bg1"/>
              </a:solidFill>
            </a:endParaRPr>
          </a:p>
          <a:p>
            <a:pPr>
              <a:lnSpc>
                <a:spcPct val="90000"/>
              </a:lnSpc>
            </a:pPr>
            <a:r>
              <a:rPr lang="en-US" sz="1800" dirty="0">
                <a:solidFill>
                  <a:schemeClr val="bg1"/>
                </a:solidFill>
              </a:rPr>
              <a:t>-  </a:t>
            </a:r>
            <a:r>
              <a:rPr lang="en-US" sz="1800" dirty="0" err="1">
                <a:solidFill>
                  <a:schemeClr val="bg1"/>
                </a:solidFill>
              </a:rPr>
              <a:t>Bindeledd</a:t>
            </a:r>
            <a:r>
              <a:rPr lang="en-US" sz="1800" dirty="0">
                <a:solidFill>
                  <a:schemeClr val="bg1"/>
                </a:solidFill>
              </a:rPr>
              <a:t> </a:t>
            </a:r>
            <a:r>
              <a:rPr lang="en-US" sz="1800" dirty="0" err="1">
                <a:solidFill>
                  <a:schemeClr val="bg1"/>
                </a:solidFill>
              </a:rPr>
              <a:t>mellom</a:t>
            </a:r>
            <a:r>
              <a:rPr lang="en-US" sz="1800" dirty="0">
                <a:solidFill>
                  <a:schemeClr val="bg1"/>
                </a:solidFill>
              </a:rPr>
              <a:t> </a:t>
            </a:r>
            <a:r>
              <a:rPr lang="en-US" sz="1800" dirty="0" err="1">
                <a:solidFill>
                  <a:schemeClr val="bg1"/>
                </a:solidFill>
              </a:rPr>
              <a:t>det</a:t>
            </a:r>
            <a:r>
              <a:rPr lang="en-US" sz="1800" dirty="0">
                <a:solidFill>
                  <a:schemeClr val="bg1"/>
                </a:solidFill>
              </a:rPr>
              <a:t> </a:t>
            </a:r>
            <a:r>
              <a:rPr lang="en-US" sz="1800" dirty="0" err="1">
                <a:solidFill>
                  <a:schemeClr val="bg1"/>
                </a:solidFill>
              </a:rPr>
              <a:t>frivillige</a:t>
            </a:r>
            <a:r>
              <a:rPr lang="en-US" sz="1800" dirty="0">
                <a:solidFill>
                  <a:schemeClr val="bg1"/>
                </a:solidFill>
              </a:rPr>
              <a:t> </a:t>
            </a:r>
            <a:r>
              <a:rPr lang="en-US" sz="1800" dirty="0" err="1">
                <a:solidFill>
                  <a:schemeClr val="bg1"/>
                </a:solidFill>
              </a:rPr>
              <a:t>og</a:t>
            </a:r>
            <a:r>
              <a:rPr lang="en-US" sz="1800" dirty="0">
                <a:solidFill>
                  <a:schemeClr val="bg1"/>
                </a:solidFill>
              </a:rPr>
              <a:t> </a:t>
            </a:r>
          </a:p>
          <a:p>
            <a:pPr>
              <a:lnSpc>
                <a:spcPct val="90000"/>
              </a:lnSpc>
            </a:pPr>
            <a:r>
              <a:rPr lang="en-US" sz="1800" dirty="0">
                <a:solidFill>
                  <a:schemeClr val="bg1"/>
                </a:solidFill>
              </a:rPr>
              <a:t>    </a:t>
            </a:r>
            <a:r>
              <a:rPr lang="en-US" sz="1800" dirty="0" err="1">
                <a:solidFill>
                  <a:schemeClr val="bg1"/>
                </a:solidFill>
              </a:rPr>
              <a:t>offentlige</a:t>
            </a:r>
            <a:r>
              <a:rPr lang="en-US" sz="1800" dirty="0">
                <a:solidFill>
                  <a:schemeClr val="bg1"/>
                </a:solidFill>
              </a:rPr>
              <a:t> </a:t>
            </a:r>
            <a:r>
              <a:rPr lang="en-US" sz="1800" dirty="0" err="1">
                <a:solidFill>
                  <a:schemeClr val="bg1"/>
                </a:solidFill>
              </a:rPr>
              <a:t>trafikksikkerhetsarbeidet</a:t>
            </a:r>
            <a:endParaRPr lang="en-US" sz="1800" dirty="0">
              <a:solidFill>
                <a:schemeClr val="bg1"/>
              </a:solidFill>
            </a:endParaRPr>
          </a:p>
          <a:p>
            <a:pPr>
              <a:lnSpc>
                <a:spcPct val="90000"/>
              </a:lnSpc>
            </a:pPr>
            <a:endParaRPr lang="en-US" sz="1800" dirty="0"/>
          </a:p>
        </p:txBody>
      </p:sp>
      <p:pic>
        <p:nvPicPr>
          <p:cNvPr id="7" name="Picture 6"/>
          <p:cNvPicPr>
            <a:picLocks noChangeAspect="1"/>
          </p:cNvPicPr>
          <p:nvPr/>
        </p:nvPicPr>
        <p:blipFill>
          <a:blip r:embed="rId3"/>
          <a:stretch>
            <a:fillRect/>
          </a:stretch>
        </p:blipFill>
        <p:spPr>
          <a:xfrm>
            <a:off x="7955892" y="279713"/>
            <a:ext cx="832505" cy="706505"/>
          </a:xfrm>
          <a:prstGeom prst="rect">
            <a:avLst/>
          </a:prstGeom>
        </p:spPr>
      </p:pic>
    </p:spTree>
    <p:extLst>
      <p:ext uri="{BB962C8B-B14F-4D97-AF65-F5344CB8AC3E}">
        <p14:creationId xmlns:p14="http://schemas.microsoft.com/office/powerpoint/2010/main" val="4102921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t-bakgr.jpg"/>
          <p:cNvPicPr>
            <a:picLocks noChangeAspect="1"/>
          </p:cNvPicPr>
          <p:nvPr/>
        </p:nvPicPr>
        <p:blipFill rotWithShape="1">
          <a:blip r:embed="rId2">
            <a:extLst>
              <a:ext uri="{28A0092B-C50C-407E-A947-70E740481C1C}">
                <a14:useLocalDpi xmlns:a14="http://schemas.microsoft.com/office/drawing/2010/main" val="0"/>
              </a:ext>
            </a:extLst>
          </a:blip>
          <a:srcRect l="17413" t="6524" r="8445" b="31303"/>
          <a:stretch/>
        </p:blipFill>
        <p:spPr>
          <a:xfrm>
            <a:off x="-101022" y="0"/>
            <a:ext cx="9245022" cy="5275650"/>
          </a:xfrm>
          <a:prstGeom prst="rect">
            <a:avLst/>
          </a:prstGeom>
        </p:spPr>
      </p:pic>
      <p:pic>
        <p:nvPicPr>
          <p:cNvPr id="22" name="Picture 21"/>
          <p:cNvPicPr>
            <a:picLocks noChangeAspect="1"/>
          </p:cNvPicPr>
          <p:nvPr/>
        </p:nvPicPr>
        <p:blipFill>
          <a:blip r:embed="rId3"/>
          <a:stretch>
            <a:fillRect/>
          </a:stretch>
        </p:blipFill>
        <p:spPr>
          <a:xfrm>
            <a:off x="7955892" y="279713"/>
            <a:ext cx="832505" cy="706505"/>
          </a:xfrm>
          <a:prstGeom prst="rect">
            <a:avLst/>
          </a:prstGeom>
        </p:spPr>
      </p:pic>
      <p:grpSp>
        <p:nvGrpSpPr>
          <p:cNvPr id="12" name="Group 11"/>
          <p:cNvGrpSpPr/>
          <p:nvPr/>
        </p:nvGrpSpPr>
        <p:grpSpPr>
          <a:xfrm>
            <a:off x="4578351" y="781050"/>
            <a:ext cx="2762091" cy="3435350"/>
            <a:chOff x="1435101" y="1085850"/>
            <a:chExt cx="2920362" cy="3632200"/>
          </a:xfrm>
          <a:effectLst>
            <a:outerShdw blurRad="50800" dist="38100" dir="2700000" algn="tl" rotWithShape="0">
              <a:srgbClr val="000000">
                <a:alpha val="43000"/>
              </a:srgbClr>
            </a:outerShdw>
          </a:effectLst>
        </p:grpSpPr>
        <p:pic>
          <p:nvPicPr>
            <p:cNvPr id="6" name="Picture 5"/>
            <p:cNvPicPr>
              <a:picLocks noChangeAspect="1"/>
            </p:cNvPicPr>
            <p:nvPr/>
          </p:nvPicPr>
          <p:blipFill>
            <a:blip r:embed="rId4"/>
            <a:stretch>
              <a:fillRect/>
            </a:stretch>
          </p:blipFill>
          <p:spPr>
            <a:xfrm>
              <a:off x="1435101" y="1085850"/>
              <a:ext cx="2920362" cy="3632200"/>
            </a:xfrm>
            <a:prstGeom prst="rect">
              <a:avLst/>
            </a:prstGeom>
          </p:spPr>
        </p:pic>
        <p:sp>
          <p:nvSpPr>
            <p:cNvPr id="11" name="Oval 10"/>
            <p:cNvSpPr/>
            <p:nvPr/>
          </p:nvSpPr>
          <p:spPr>
            <a:xfrm>
              <a:off x="2127250" y="4305300"/>
              <a:ext cx="144689" cy="139700"/>
            </a:xfrm>
            <a:prstGeom prst="ellipse">
              <a:avLst/>
            </a:prstGeom>
            <a:solidFill>
              <a:srgbClr val="FFFF00"/>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grpSp>
      <p:sp>
        <p:nvSpPr>
          <p:cNvPr id="13" name="Oval 12"/>
          <p:cNvSpPr/>
          <p:nvPr/>
        </p:nvSpPr>
        <p:spPr>
          <a:xfrm>
            <a:off x="4807866" y="4109802"/>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16" name="Oval 15"/>
          <p:cNvSpPr/>
          <p:nvPr/>
        </p:nvSpPr>
        <p:spPr>
          <a:xfrm>
            <a:off x="4686889" y="3879850"/>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18" name="Oval 17"/>
          <p:cNvSpPr/>
          <p:nvPr/>
        </p:nvSpPr>
        <p:spPr>
          <a:xfrm>
            <a:off x="4724989" y="3511550"/>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19" name="Oval 18"/>
          <p:cNvSpPr/>
          <p:nvPr/>
        </p:nvSpPr>
        <p:spPr>
          <a:xfrm>
            <a:off x="4745007" y="3201923"/>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21" name="Oval 20"/>
          <p:cNvSpPr/>
          <p:nvPr/>
        </p:nvSpPr>
        <p:spPr>
          <a:xfrm>
            <a:off x="4970718" y="2987632"/>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23" name="Oval 22"/>
          <p:cNvSpPr/>
          <p:nvPr/>
        </p:nvSpPr>
        <p:spPr>
          <a:xfrm>
            <a:off x="5404193" y="3326134"/>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24" name="Oval 23"/>
          <p:cNvSpPr/>
          <p:nvPr/>
        </p:nvSpPr>
        <p:spPr>
          <a:xfrm>
            <a:off x="4985339" y="3594100"/>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25" name="Oval 24"/>
          <p:cNvSpPr/>
          <p:nvPr/>
        </p:nvSpPr>
        <p:spPr>
          <a:xfrm>
            <a:off x="5401305" y="3913415"/>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27" name="Oval 26"/>
          <p:cNvSpPr/>
          <p:nvPr/>
        </p:nvSpPr>
        <p:spPr>
          <a:xfrm>
            <a:off x="5709158" y="2251033"/>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28" name="Oval 27"/>
          <p:cNvSpPr/>
          <p:nvPr/>
        </p:nvSpPr>
        <p:spPr>
          <a:xfrm>
            <a:off x="6215944" y="1348117"/>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2" name="Oval 31"/>
          <p:cNvSpPr/>
          <p:nvPr/>
        </p:nvSpPr>
        <p:spPr>
          <a:xfrm>
            <a:off x="6699675" y="1148374"/>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4" name="Rectangle 3"/>
          <p:cNvSpPr/>
          <p:nvPr/>
        </p:nvSpPr>
        <p:spPr>
          <a:xfrm>
            <a:off x="401724" y="522714"/>
            <a:ext cx="5414613" cy="492443"/>
          </a:xfrm>
          <a:prstGeom prst="rect">
            <a:avLst/>
          </a:prstGeom>
        </p:spPr>
        <p:txBody>
          <a:bodyPr wrap="none">
            <a:spAutoFit/>
          </a:bodyPr>
          <a:lstStyle/>
          <a:p>
            <a:r>
              <a:rPr lang="en-US" sz="2600" dirty="0" err="1">
                <a:solidFill>
                  <a:srgbClr val="474747"/>
                </a:solidFill>
              </a:rPr>
              <a:t>Landsdekkende</a:t>
            </a:r>
            <a:r>
              <a:rPr lang="en-US" sz="2600" dirty="0">
                <a:solidFill>
                  <a:srgbClr val="474747"/>
                </a:solidFill>
              </a:rPr>
              <a:t> </a:t>
            </a:r>
            <a:r>
              <a:rPr lang="en-US" sz="2600" dirty="0" err="1">
                <a:solidFill>
                  <a:srgbClr val="474747"/>
                </a:solidFill>
              </a:rPr>
              <a:t>medlemsorganisasjon</a:t>
            </a:r>
            <a:endParaRPr lang="en-US" sz="2600" dirty="0">
              <a:solidFill>
                <a:srgbClr val="474747"/>
              </a:solidFill>
            </a:endParaRPr>
          </a:p>
        </p:txBody>
      </p:sp>
      <p:sp>
        <p:nvSpPr>
          <p:cNvPr id="33" name="Oval 32"/>
          <p:cNvSpPr/>
          <p:nvPr/>
        </p:nvSpPr>
        <p:spPr>
          <a:xfrm>
            <a:off x="5376232" y="3710899"/>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4" name="Oval 33"/>
          <p:cNvSpPr/>
          <p:nvPr/>
        </p:nvSpPr>
        <p:spPr>
          <a:xfrm>
            <a:off x="5143285" y="3702101"/>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5" name="Oval 34"/>
          <p:cNvSpPr/>
          <p:nvPr/>
        </p:nvSpPr>
        <p:spPr>
          <a:xfrm>
            <a:off x="5110009" y="3890650"/>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6" name="Oval 35"/>
          <p:cNvSpPr/>
          <p:nvPr/>
        </p:nvSpPr>
        <p:spPr>
          <a:xfrm>
            <a:off x="4976905" y="3846286"/>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7" name="Oval 36"/>
          <p:cNvSpPr/>
          <p:nvPr/>
        </p:nvSpPr>
        <p:spPr>
          <a:xfrm>
            <a:off x="4985339" y="4070983"/>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8" name="Oval 37"/>
          <p:cNvSpPr/>
          <p:nvPr/>
        </p:nvSpPr>
        <p:spPr>
          <a:xfrm>
            <a:off x="5350505" y="2751844"/>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39" name="Oval 38"/>
          <p:cNvSpPr/>
          <p:nvPr/>
        </p:nvSpPr>
        <p:spPr>
          <a:xfrm>
            <a:off x="5129549" y="3267804"/>
            <a:ext cx="101011" cy="103698"/>
          </a:xfrm>
          <a:prstGeom prst="ellipse">
            <a:avLst/>
          </a:prstGeom>
          <a:solidFill>
            <a:schemeClr val="tx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grpSp>
        <p:nvGrpSpPr>
          <p:cNvPr id="10" name="Group 9"/>
          <p:cNvGrpSpPr/>
          <p:nvPr/>
        </p:nvGrpSpPr>
        <p:grpSpPr>
          <a:xfrm>
            <a:off x="449578" y="1100665"/>
            <a:ext cx="3783753" cy="2072111"/>
            <a:chOff x="491914" y="2184401"/>
            <a:chExt cx="3783753" cy="2072111"/>
          </a:xfrm>
        </p:grpSpPr>
        <p:sp>
          <p:nvSpPr>
            <p:cNvPr id="5" name="TextBox 4"/>
            <p:cNvSpPr txBox="1"/>
            <p:nvPr/>
          </p:nvSpPr>
          <p:spPr>
            <a:xfrm>
              <a:off x="491914" y="2184401"/>
              <a:ext cx="3783753" cy="1015663"/>
            </a:xfrm>
            <a:prstGeom prst="rect">
              <a:avLst/>
            </a:prstGeom>
            <a:noFill/>
          </p:spPr>
          <p:txBody>
            <a:bodyPr wrap="square" rtlCol="0">
              <a:spAutoFit/>
            </a:bodyPr>
            <a:lstStyle/>
            <a:p>
              <a:r>
                <a:rPr lang="en-US" sz="2200" dirty="0" err="1"/>
                <a:t>Medlemmer</a:t>
              </a:r>
              <a:endParaRPr lang="en-US" dirty="0"/>
            </a:p>
            <a:p>
              <a:r>
                <a:rPr lang="en-US" sz="1200" dirty="0"/>
                <a:t>(pr. 2017/2018) </a:t>
              </a:r>
            </a:p>
            <a:p>
              <a:endParaRPr lang="en-US" dirty="0"/>
            </a:p>
          </p:txBody>
        </p:sp>
        <p:sp>
          <p:nvSpPr>
            <p:cNvPr id="7" name="TextBox 6"/>
            <p:cNvSpPr txBox="1"/>
            <p:nvPr/>
          </p:nvSpPr>
          <p:spPr>
            <a:xfrm>
              <a:off x="510119" y="2779184"/>
              <a:ext cx="3082895" cy="1477328"/>
            </a:xfrm>
            <a:prstGeom prst="rect">
              <a:avLst/>
            </a:prstGeom>
            <a:noFill/>
          </p:spPr>
          <p:txBody>
            <a:bodyPr wrap="none" rtlCol="0">
              <a:spAutoFit/>
            </a:bodyPr>
            <a:lstStyle/>
            <a:p>
              <a:pPr marL="285750" indent="-285750">
                <a:buFontTx/>
                <a:buChar char="-"/>
              </a:pPr>
              <a:r>
                <a:rPr lang="en-US" sz="1800" dirty="0"/>
                <a:t>17 </a:t>
              </a:r>
              <a:r>
                <a:rPr lang="en-US" sz="1800" dirty="0" err="1"/>
                <a:t>fylker</a:t>
              </a:r>
              <a:endParaRPr lang="en-US" sz="1800" dirty="0"/>
            </a:p>
            <a:p>
              <a:pPr marL="285750" indent="-285750">
                <a:buFontTx/>
                <a:buChar char="-"/>
              </a:pPr>
              <a:r>
                <a:rPr lang="en-US" sz="1800" dirty="0"/>
                <a:t>247 </a:t>
              </a:r>
              <a:r>
                <a:rPr lang="en-US" sz="1800" dirty="0" err="1"/>
                <a:t>kommuner</a:t>
              </a:r>
              <a:endParaRPr lang="en-US" sz="1800" dirty="0"/>
            </a:p>
            <a:p>
              <a:r>
                <a:rPr lang="en-US" sz="1800" dirty="0"/>
                <a:t>-    26 </a:t>
              </a:r>
              <a:r>
                <a:rPr lang="en-US" sz="1800" dirty="0" err="1"/>
                <a:t>nasjonale</a:t>
              </a:r>
              <a:r>
                <a:rPr lang="en-US" sz="1800" dirty="0"/>
                <a:t> </a:t>
              </a:r>
              <a:r>
                <a:rPr lang="en-US" sz="1800" dirty="0" err="1"/>
                <a:t>organisasjoner</a:t>
              </a:r>
              <a:endParaRPr lang="en-US" sz="1800" dirty="0"/>
            </a:p>
            <a:p>
              <a:pPr marL="285750" indent="-285750">
                <a:buFontTx/>
                <a:buChar char="-"/>
              </a:pPr>
              <a:r>
                <a:rPr lang="en-US" sz="1800" dirty="0"/>
                <a:t>24 </a:t>
              </a:r>
              <a:r>
                <a:rPr lang="en-US" sz="1800" dirty="0" err="1"/>
                <a:t>bedrifter</a:t>
              </a:r>
              <a:r>
                <a:rPr lang="en-US" sz="1800" dirty="0"/>
                <a:t> </a:t>
              </a:r>
            </a:p>
            <a:p>
              <a:r>
                <a:rPr lang="en-US" sz="1800" dirty="0"/>
                <a:t>		</a:t>
              </a:r>
            </a:p>
          </p:txBody>
        </p:sp>
      </p:grpSp>
      <p:grpSp>
        <p:nvGrpSpPr>
          <p:cNvPr id="14" name="Group 13"/>
          <p:cNvGrpSpPr/>
          <p:nvPr/>
        </p:nvGrpSpPr>
        <p:grpSpPr>
          <a:xfrm>
            <a:off x="5877982" y="3090338"/>
            <a:ext cx="2705499" cy="1023092"/>
            <a:chOff x="408516" y="1032938"/>
            <a:chExt cx="2705499" cy="1023092"/>
          </a:xfrm>
        </p:grpSpPr>
        <p:grpSp>
          <p:nvGrpSpPr>
            <p:cNvPr id="9" name="Group 8"/>
            <p:cNvGrpSpPr/>
            <p:nvPr/>
          </p:nvGrpSpPr>
          <p:grpSpPr>
            <a:xfrm>
              <a:off x="515796" y="1409699"/>
              <a:ext cx="2598219" cy="646331"/>
              <a:chOff x="1286266" y="1291164"/>
              <a:chExt cx="2598219" cy="646331"/>
            </a:xfrm>
          </p:grpSpPr>
          <p:sp>
            <p:nvSpPr>
              <p:cNvPr id="3" name="TextBox 2"/>
              <p:cNvSpPr txBox="1"/>
              <p:nvPr/>
            </p:nvSpPr>
            <p:spPr>
              <a:xfrm>
                <a:off x="1462616" y="1291164"/>
                <a:ext cx="2421869" cy="646331"/>
              </a:xfrm>
              <a:prstGeom prst="rect">
                <a:avLst/>
              </a:prstGeom>
              <a:noFill/>
            </p:spPr>
            <p:txBody>
              <a:bodyPr wrap="none" rtlCol="0">
                <a:spAutoFit/>
              </a:bodyPr>
              <a:lstStyle/>
              <a:p>
                <a:r>
                  <a:rPr lang="en-US" sz="1800" dirty="0" err="1"/>
                  <a:t>Hovedkontor</a:t>
                </a:r>
                <a:r>
                  <a:rPr lang="en-US" sz="1800" dirty="0"/>
                  <a:t> </a:t>
                </a:r>
                <a:r>
                  <a:rPr lang="en-US" sz="1800" dirty="0" err="1"/>
                  <a:t>i</a:t>
                </a:r>
                <a:r>
                  <a:rPr lang="en-US" sz="1800" dirty="0"/>
                  <a:t> Oslo</a:t>
                </a:r>
              </a:p>
              <a:p>
                <a:r>
                  <a:rPr lang="en-US" sz="1800" dirty="0" err="1"/>
                  <a:t>Distriktskontor</a:t>
                </a:r>
                <a:r>
                  <a:rPr lang="en-US" sz="1800" dirty="0"/>
                  <a:t> </a:t>
                </a:r>
                <a:r>
                  <a:rPr lang="en-US" sz="1800" dirty="0" err="1"/>
                  <a:t>i</a:t>
                </a:r>
                <a:r>
                  <a:rPr lang="en-US" sz="1800" dirty="0"/>
                  <a:t> </a:t>
                </a:r>
                <a:r>
                  <a:rPr lang="en-US" sz="1800" dirty="0" err="1"/>
                  <a:t>fylkene</a:t>
                </a:r>
                <a:endParaRPr lang="en-US" sz="1800" dirty="0"/>
              </a:p>
            </p:txBody>
          </p:sp>
          <p:sp>
            <p:nvSpPr>
              <p:cNvPr id="40" name="Oval 39"/>
              <p:cNvSpPr/>
              <p:nvPr/>
            </p:nvSpPr>
            <p:spPr>
              <a:xfrm>
                <a:off x="1286266" y="1708202"/>
                <a:ext cx="122011" cy="118933"/>
              </a:xfrm>
              <a:prstGeom prst="ellipse">
                <a:avLst/>
              </a:prstGeom>
              <a:solidFill>
                <a:schemeClr val="tx2"/>
              </a:solidFill>
              <a:ln w="9525" cmpd="sng">
                <a:noFill/>
              </a:ln>
              <a:effectLst>
                <a:outerShdw blurRad="50800" dist="12700" dir="22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41" name="Oval 40"/>
              <p:cNvSpPr/>
              <p:nvPr/>
            </p:nvSpPr>
            <p:spPr>
              <a:xfrm>
                <a:off x="1290285" y="1439961"/>
                <a:ext cx="105375" cy="117749"/>
              </a:xfrm>
              <a:prstGeom prst="ellipse">
                <a:avLst/>
              </a:prstGeom>
              <a:solidFill>
                <a:srgbClr val="FFFF00"/>
              </a:solidFill>
              <a:ln w="9525" cmpd="sng">
                <a:noFill/>
              </a:ln>
              <a:effectLst>
                <a:outerShdw blurRad="50800" dist="254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0000"/>
                  </a:solidFill>
                </a:endParaRPr>
              </a:p>
            </p:txBody>
          </p:sp>
        </p:grpSp>
        <p:sp>
          <p:nvSpPr>
            <p:cNvPr id="8" name="TextBox 7"/>
            <p:cNvSpPr txBox="1"/>
            <p:nvPr/>
          </p:nvSpPr>
          <p:spPr>
            <a:xfrm>
              <a:off x="408516" y="1032938"/>
              <a:ext cx="1646605" cy="430887"/>
            </a:xfrm>
            <a:prstGeom prst="rect">
              <a:avLst/>
            </a:prstGeom>
            <a:noFill/>
          </p:spPr>
          <p:txBody>
            <a:bodyPr wrap="none" rtlCol="0">
              <a:spAutoFit/>
            </a:bodyPr>
            <a:lstStyle/>
            <a:p>
              <a:r>
                <a:rPr lang="en-US" sz="2200" dirty="0" err="1"/>
                <a:t>Organisering</a:t>
              </a:r>
              <a:endParaRPr lang="en-US" sz="2200" dirty="0"/>
            </a:p>
          </p:txBody>
        </p:sp>
      </p:grpSp>
    </p:spTree>
    <p:extLst>
      <p:ext uri="{BB962C8B-B14F-4D97-AF65-F5344CB8AC3E}">
        <p14:creationId xmlns:p14="http://schemas.microsoft.com/office/powerpoint/2010/main" val="209805148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xmlns:p14="http://schemas.microsoft.com/office/powerpoint/2010/mai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rygg-bak-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5154084"/>
          </a:xfrm>
          <a:prstGeom prst="rect">
            <a:avLst/>
          </a:prstGeom>
          <a:solidFill>
            <a:srgbClr val="0057A7"/>
          </a:solidFill>
        </p:spPr>
      </p:pic>
      <p:sp>
        <p:nvSpPr>
          <p:cNvPr id="5123" name="Rectangle 2"/>
          <p:cNvSpPr>
            <a:spLocks noGrp="1" noChangeArrowheads="1"/>
          </p:cNvSpPr>
          <p:nvPr>
            <p:ph type="title"/>
          </p:nvPr>
        </p:nvSpPr>
        <p:spPr>
          <a:xfrm>
            <a:off x="617652" y="299997"/>
            <a:ext cx="4665548" cy="563562"/>
          </a:xfrm>
        </p:spPr>
        <p:txBody>
          <a:bodyPr>
            <a:normAutofit/>
          </a:bodyPr>
          <a:lstStyle/>
          <a:p>
            <a:pPr eaLnBrk="1" hangingPunct="1"/>
            <a:r>
              <a:rPr lang="nb-NO" altLang="nb-NO" sz="2600" b="0" dirty="0">
                <a:solidFill>
                  <a:srgbClr val="FFFFFF"/>
                </a:solidFill>
              </a:rPr>
              <a:t>Budsjett og finansiering 2018</a:t>
            </a:r>
            <a:endParaRPr lang="nb-NO" altLang="nb-NO" sz="2600" b="0" dirty="0">
              <a:solidFill>
                <a:schemeClr val="tx2"/>
              </a:solidFill>
            </a:endParaRPr>
          </a:p>
        </p:txBody>
      </p:sp>
      <p:sp>
        <p:nvSpPr>
          <p:cNvPr id="6" name="Rectangle 3"/>
          <p:cNvSpPr txBox="1">
            <a:spLocks noChangeArrowheads="1"/>
          </p:cNvSpPr>
          <p:nvPr/>
        </p:nvSpPr>
        <p:spPr bwMode="auto">
          <a:xfrm>
            <a:off x="711200" y="1217042"/>
            <a:ext cx="6369050" cy="2455375"/>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171450" indent="-171450" algn="l" defTabSz="457200" rtl="0" eaLnBrk="1" fontAlgn="base" hangingPunct="1">
              <a:lnSpc>
                <a:spcPct val="120000"/>
              </a:lnSpc>
              <a:spcBef>
                <a:spcPct val="20000"/>
              </a:spcBef>
              <a:spcAft>
                <a:spcPct val="0"/>
              </a:spcAft>
              <a:buFont typeface="Wingdings" charset="2"/>
              <a:buChar char="§"/>
              <a:defRPr sz="2100" kern="1200">
                <a:solidFill>
                  <a:srgbClr val="595959"/>
                </a:solidFill>
                <a:latin typeface="Calibri"/>
                <a:ea typeface="ＭＳ Ｐゴシック" charset="0"/>
                <a:cs typeface="Calibri"/>
              </a:defRPr>
            </a:lvl1pPr>
            <a:lvl2pPr marL="628650" indent="-171450" algn="l" defTabSz="457200" rtl="0" eaLnBrk="1" fontAlgn="base" hangingPunct="1">
              <a:lnSpc>
                <a:spcPct val="120000"/>
              </a:lnSpc>
              <a:spcBef>
                <a:spcPct val="20000"/>
              </a:spcBef>
              <a:spcAft>
                <a:spcPct val="0"/>
              </a:spcAft>
              <a:buFont typeface="Wingdings" charset="2"/>
              <a:buChar char="§"/>
              <a:defRPr sz="1800" kern="1200">
                <a:solidFill>
                  <a:srgbClr val="595959"/>
                </a:solidFill>
                <a:latin typeface="Calibri"/>
                <a:ea typeface="ＭＳ Ｐゴシック" charset="0"/>
                <a:cs typeface="Calibri"/>
              </a:defRPr>
            </a:lvl2pPr>
            <a:lvl3pPr marL="1085850" indent="-171450" algn="l" defTabSz="457200" rtl="0" eaLnBrk="1" fontAlgn="base" hangingPunct="1">
              <a:lnSpc>
                <a:spcPct val="120000"/>
              </a:lnSpc>
              <a:spcBef>
                <a:spcPct val="20000"/>
              </a:spcBef>
              <a:spcAft>
                <a:spcPct val="0"/>
              </a:spcAft>
              <a:buFont typeface="Wingdings" charset="2"/>
              <a:buChar char="§"/>
              <a:defRPr sz="1500" kern="1200">
                <a:solidFill>
                  <a:srgbClr val="595959"/>
                </a:solidFill>
                <a:latin typeface="Calibri"/>
                <a:ea typeface="ＭＳ Ｐゴシック" charset="0"/>
                <a:cs typeface="Calibri"/>
              </a:defRPr>
            </a:lvl3pPr>
            <a:lvl4pPr marL="1543050" indent="-171450" algn="l" defTabSz="457200" rtl="0" eaLnBrk="1" fontAlgn="base" hangingPunct="1">
              <a:lnSpc>
                <a:spcPct val="120000"/>
              </a:lnSpc>
              <a:spcBef>
                <a:spcPct val="20000"/>
              </a:spcBef>
              <a:spcAft>
                <a:spcPct val="0"/>
              </a:spcAft>
              <a:buFont typeface="Wingdings" charset="2"/>
              <a:buChar char="§"/>
              <a:defRPr sz="1350" kern="1200">
                <a:solidFill>
                  <a:srgbClr val="595959"/>
                </a:solidFill>
                <a:latin typeface="Calibri"/>
                <a:ea typeface="ＭＳ Ｐゴシック" charset="0"/>
                <a:cs typeface="Calibri"/>
              </a:defRPr>
            </a:lvl4pPr>
            <a:lvl5pPr marL="2057400" indent="-228600" algn="l" defTabSz="457200" rtl="0" eaLnBrk="1" fontAlgn="base" hangingPunct="1">
              <a:spcBef>
                <a:spcPct val="20000"/>
              </a:spcBef>
              <a:spcAft>
                <a:spcPct val="0"/>
              </a:spcAft>
              <a:buFont typeface="Arial" charset="0"/>
              <a:buChar char="»"/>
              <a:defRPr sz="2000" kern="1200">
                <a:solidFill>
                  <a:srgbClr val="2C2C2C"/>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nb-NO" altLang="nb-NO" dirty="0">
                <a:solidFill>
                  <a:srgbClr val="FFFFFF"/>
                </a:solidFill>
              </a:rPr>
              <a:t>Statsmidler						       50,0 mill. </a:t>
            </a:r>
            <a:r>
              <a:rPr lang="nb-NO" altLang="nb-NO" sz="1600" dirty="0">
                <a:solidFill>
                  <a:srgbClr val="FFFFFF"/>
                </a:solidFill>
              </a:rPr>
              <a:t> </a:t>
            </a:r>
          </a:p>
          <a:p>
            <a:pPr>
              <a:lnSpc>
                <a:spcPct val="100000"/>
              </a:lnSpc>
            </a:pPr>
            <a:r>
              <a:rPr lang="nb-NO" altLang="nb-NO" dirty="0">
                <a:solidFill>
                  <a:srgbClr val="FFFFFF"/>
                </a:solidFill>
              </a:rPr>
              <a:t>Fylkesmidler						       24,1 mill. </a:t>
            </a:r>
            <a:r>
              <a:rPr lang="nb-NO" altLang="nb-NO" sz="1600" dirty="0">
                <a:solidFill>
                  <a:srgbClr val="FFFFFF"/>
                </a:solidFill>
              </a:rPr>
              <a:t> </a:t>
            </a:r>
          </a:p>
          <a:p>
            <a:pPr>
              <a:lnSpc>
                <a:spcPct val="100000"/>
              </a:lnSpc>
            </a:pPr>
            <a:r>
              <a:rPr lang="nb-NO" altLang="nb-NO" dirty="0">
                <a:solidFill>
                  <a:srgbClr val="FFFFFF"/>
                </a:solidFill>
              </a:rPr>
              <a:t>FNO-midler							 9,9 mill. </a:t>
            </a:r>
            <a:r>
              <a:rPr lang="nb-NO" altLang="nb-NO" sz="1600" dirty="0">
                <a:solidFill>
                  <a:srgbClr val="FFFFFF"/>
                </a:solidFill>
              </a:rPr>
              <a:t> </a:t>
            </a:r>
          </a:p>
          <a:p>
            <a:pPr>
              <a:lnSpc>
                <a:spcPct val="100000"/>
              </a:lnSpc>
            </a:pPr>
            <a:r>
              <a:rPr lang="nb-NO" altLang="nb-NO" dirty="0">
                <a:solidFill>
                  <a:srgbClr val="FFFFFF"/>
                </a:solidFill>
              </a:rPr>
              <a:t>Medlemsinntekter, salg mv.			  	 7,6 mill. </a:t>
            </a:r>
          </a:p>
          <a:p>
            <a:pPr marL="1371600" lvl="3" indent="0">
              <a:lnSpc>
                <a:spcPct val="100000"/>
              </a:lnSpc>
              <a:buFont typeface="Wingdings" charset="2"/>
              <a:buNone/>
            </a:pPr>
            <a:r>
              <a:rPr lang="nb-NO" altLang="nb-NO" dirty="0">
                <a:solidFill>
                  <a:srgbClr val="FFFFFF"/>
                </a:solidFill>
              </a:rPr>
              <a:t>				     </a:t>
            </a:r>
            <a:r>
              <a:rPr lang="nb-NO" altLang="nb-NO" sz="2500" u="sng" dirty="0">
                <a:solidFill>
                  <a:srgbClr val="FFFFFF"/>
                </a:solidFill>
              </a:rPr>
              <a:t>Totalt: 91,6 mill.</a:t>
            </a:r>
          </a:p>
          <a:p>
            <a:pPr lvl="1">
              <a:lnSpc>
                <a:spcPct val="100000"/>
              </a:lnSpc>
              <a:buFont typeface="Arial" charset="0"/>
              <a:buNone/>
            </a:pPr>
            <a:endParaRPr lang="nb-NO" altLang="nb-NO" dirty="0">
              <a:solidFill>
                <a:srgbClr val="FFFFFF"/>
              </a:solidFill>
            </a:endParaRPr>
          </a:p>
        </p:txBody>
      </p:sp>
      <p:pic>
        <p:nvPicPr>
          <p:cNvPr id="7" name="Picture 6"/>
          <p:cNvPicPr>
            <a:picLocks noChangeAspect="1"/>
          </p:cNvPicPr>
          <p:nvPr/>
        </p:nvPicPr>
        <p:blipFill>
          <a:blip r:embed="rId3"/>
          <a:stretch>
            <a:fillRect/>
          </a:stretch>
        </p:blipFill>
        <p:spPr>
          <a:xfrm>
            <a:off x="7955892" y="279713"/>
            <a:ext cx="832505" cy="706505"/>
          </a:xfrm>
          <a:prstGeom prst="rect">
            <a:avLst/>
          </a:prstGeom>
        </p:spPr>
      </p:pic>
    </p:spTree>
    <p:extLst>
      <p:ext uri="{BB962C8B-B14F-4D97-AF65-F5344CB8AC3E}">
        <p14:creationId xmlns:p14="http://schemas.microsoft.com/office/powerpoint/2010/main" val="4101224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E3FD-6985-4CD8-BD37-4167D10CF4B7}"/>
              </a:ext>
            </a:extLst>
          </p:cNvPr>
          <p:cNvSpPr>
            <a:spLocks noGrp="1"/>
          </p:cNvSpPr>
          <p:nvPr>
            <p:ph type="body" sz="quarter" idx="13"/>
          </p:nvPr>
        </p:nvSpPr>
        <p:spPr/>
        <p:txBody>
          <a:bodyPr>
            <a:normAutofit fontScale="85000" lnSpcReduction="10000"/>
          </a:bodyPr>
          <a:lstStyle/>
          <a:p>
            <a:r>
              <a:rPr lang="nb-NO" dirty="0"/>
              <a:t>Godkjente</a:t>
            </a:r>
          </a:p>
          <a:p>
            <a:r>
              <a:rPr lang="nb-NO" dirty="0"/>
              <a:t>Sokndal, Time, Sandnes, Rennesøy, Hjelmeland, Sauda,</a:t>
            </a:r>
          </a:p>
          <a:p>
            <a:r>
              <a:rPr lang="nb-NO" dirty="0"/>
              <a:t>I prosess/ oppstart</a:t>
            </a:r>
          </a:p>
          <a:p>
            <a:r>
              <a:rPr lang="nb-NO" dirty="0"/>
              <a:t>Karmøy, Tysvær, Randaberg, Sola, Suldal, Vindafjord, Lund, Klepp, Stavanger</a:t>
            </a:r>
          </a:p>
          <a:p>
            <a:r>
              <a:rPr lang="nb-NO" dirty="0"/>
              <a:t>Fått presentasjon</a:t>
            </a:r>
          </a:p>
          <a:p>
            <a:r>
              <a:rPr lang="nb-NO" dirty="0"/>
              <a:t>Gjesdal, Bokn, Hå</a:t>
            </a:r>
          </a:p>
          <a:p>
            <a:r>
              <a:rPr lang="nb-NO" dirty="0"/>
              <a:t>Ikke respondert foreløpig </a:t>
            </a:r>
          </a:p>
          <a:p>
            <a:r>
              <a:rPr lang="nb-NO" dirty="0"/>
              <a:t>Eigersund, Haugesund, Bjerkreim, Kvitsøy, Finnøy, Strand, Utsira, Forsand  </a:t>
            </a:r>
          </a:p>
        </p:txBody>
      </p:sp>
      <p:sp>
        <p:nvSpPr>
          <p:cNvPr id="3" name="Title 2">
            <a:extLst>
              <a:ext uri="{FF2B5EF4-FFF2-40B4-BE49-F238E27FC236}">
                <a16:creationId xmlns:a16="http://schemas.microsoft.com/office/drawing/2014/main" id="{69878A45-52F3-4EA5-AB03-458BE49625A6}"/>
              </a:ext>
            </a:extLst>
          </p:cNvPr>
          <p:cNvSpPr>
            <a:spLocks noGrp="1"/>
          </p:cNvSpPr>
          <p:nvPr>
            <p:ph type="title"/>
          </p:nvPr>
        </p:nvSpPr>
        <p:spPr/>
        <p:txBody>
          <a:bodyPr/>
          <a:lstStyle/>
          <a:p>
            <a:r>
              <a:rPr lang="nb-NO" dirty="0"/>
              <a:t>Trafikksikker kommune Rogaland</a:t>
            </a:r>
          </a:p>
        </p:txBody>
      </p:sp>
    </p:spTree>
    <p:extLst>
      <p:ext uri="{BB962C8B-B14F-4D97-AF65-F5344CB8AC3E}">
        <p14:creationId xmlns:p14="http://schemas.microsoft.com/office/powerpoint/2010/main" val="209533988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399" y="495860"/>
            <a:ext cx="6747933" cy="3154710"/>
          </a:xfrm>
          <a:prstGeom prst="rect">
            <a:avLst/>
          </a:prstGeom>
        </p:spPr>
        <p:txBody>
          <a:bodyPr wrap="square">
            <a:spAutoFit/>
          </a:bodyPr>
          <a:lstStyle/>
          <a:p>
            <a:r>
              <a:rPr lang="en-US" sz="2600" dirty="0" err="1">
                <a:solidFill>
                  <a:srgbClr val="474747"/>
                </a:solidFill>
              </a:rPr>
              <a:t>Nasjonalt</a:t>
            </a:r>
            <a:r>
              <a:rPr lang="en-US" sz="2600" dirty="0">
                <a:solidFill>
                  <a:srgbClr val="474747"/>
                </a:solidFill>
              </a:rPr>
              <a:t> </a:t>
            </a:r>
            <a:r>
              <a:rPr lang="en-US" sz="2600" dirty="0" err="1">
                <a:solidFill>
                  <a:srgbClr val="474747"/>
                </a:solidFill>
              </a:rPr>
              <a:t>ansvar</a:t>
            </a:r>
            <a:r>
              <a:rPr lang="en-US" sz="2600" dirty="0">
                <a:solidFill>
                  <a:srgbClr val="474747"/>
                </a:solidFill>
              </a:rPr>
              <a:t> </a:t>
            </a:r>
            <a:r>
              <a:rPr lang="en-US" sz="2600" dirty="0" err="1">
                <a:solidFill>
                  <a:srgbClr val="474747"/>
                </a:solidFill>
              </a:rPr>
              <a:t>og</a:t>
            </a:r>
            <a:r>
              <a:rPr lang="en-US" sz="2600" dirty="0">
                <a:solidFill>
                  <a:srgbClr val="474747"/>
                </a:solidFill>
              </a:rPr>
              <a:t> </a:t>
            </a:r>
            <a:r>
              <a:rPr lang="en-US" sz="2600" dirty="0" err="1">
                <a:solidFill>
                  <a:srgbClr val="474747"/>
                </a:solidFill>
              </a:rPr>
              <a:t>prosjekter</a:t>
            </a:r>
            <a:r>
              <a:rPr lang="en-US" sz="2600" dirty="0">
                <a:solidFill>
                  <a:srgbClr val="474747"/>
                </a:solidFill>
              </a:rPr>
              <a:t> </a:t>
            </a:r>
          </a:p>
          <a:p>
            <a:endParaRPr lang="en-US" sz="2200" dirty="0"/>
          </a:p>
          <a:p>
            <a:r>
              <a:rPr lang="en-US" sz="1800" dirty="0" err="1"/>
              <a:t>Trafikkopplæring</a:t>
            </a:r>
            <a:r>
              <a:rPr lang="en-US" sz="1800" dirty="0"/>
              <a:t> </a:t>
            </a:r>
            <a:r>
              <a:rPr lang="en-US" sz="1800" dirty="0" err="1"/>
              <a:t>i</a:t>
            </a:r>
            <a:r>
              <a:rPr lang="en-US" sz="1800" dirty="0"/>
              <a:t> </a:t>
            </a:r>
            <a:r>
              <a:rPr lang="en-US" sz="1800" dirty="0" err="1"/>
              <a:t>barnehage</a:t>
            </a:r>
            <a:r>
              <a:rPr lang="en-US" sz="1800" dirty="0"/>
              <a:t> </a:t>
            </a:r>
            <a:r>
              <a:rPr lang="en-US" sz="1800" dirty="0" err="1"/>
              <a:t>og</a:t>
            </a:r>
            <a:r>
              <a:rPr lang="en-US" sz="1800" dirty="0"/>
              <a:t> </a:t>
            </a:r>
            <a:r>
              <a:rPr lang="en-US" sz="1800" dirty="0" err="1"/>
              <a:t>skole</a:t>
            </a:r>
            <a:r>
              <a:rPr lang="en-US" sz="1800" dirty="0"/>
              <a:t> </a:t>
            </a:r>
          </a:p>
          <a:p>
            <a:r>
              <a:rPr lang="en-US" sz="1200" dirty="0" err="1"/>
              <a:t>Barnas</a:t>
            </a:r>
            <a:r>
              <a:rPr lang="en-US" sz="1200" dirty="0"/>
              <a:t> </a:t>
            </a:r>
            <a:r>
              <a:rPr lang="en-US" sz="1200" dirty="0" err="1"/>
              <a:t>trafikklubb</a:t>
            </a:r>
            <a:r>
              <a:rPr lang="en-US" sz="1200" dirty="0"/>
              <a:t>, </a:t>
            </a:r>
            <a:r>
              <a:rPr lang="en-US" sz="1200" dirty="0" err="1"/>
              <a:t>sykkelopplæring</a:t>
            </a:r>
            <a:r>
              <a:rPr lang="en-US" sz="1200" dirty="0"/>
              <a:t>, etc.</a:t>
            </a:r>
          </a:p>
          <a:p>
            <a:endParaRPr lang="en-US" sz="1800" dirty="0"/>
          </a:p>
          <a:p>
            <a:r>
              <a:rPr lang="en-US" sz="1800" dirty="0" err="1"/>
              <a:t>Hjertesone</a:t>
            </a:r>
            <a:endParaRPr lang="en-US" sz="1800" dirty="0"/>
          </a:p>
          <a:p>
            <a:endParaRPr lang="en-US" sz="1800" dirty="0"/>
          </a:p>
          <a:p>
            <a:r>
              <a:rPr lang="en-US" sz="1800" dirty="0" err="1"/>
              <a:t>Informasjon</a:t>
            </a:r>
            <a:r>
              <a:rPr lang="en-US" sz="1800" dirty="0"/>
              <a:t> </a:t>
            </a:r>
            <a:r>
              <a:rPr lang="en-US" sz="1800" dirty="0" err="1"/>
              <a:t>om</a:t>
            </a:r>
            <a:r>
              <a:rPr lang="en-US" sz="1800" dirty="0"/>
              <a:t> </a:t>
            </a:r>
            <a:r>
              <a:rPr lang="en-US" sz="1800" dirty="0" err="1"/>
              <a:t>bruk</a:t>
            </a:r>
            <a:r>
              <a:rPr lang="en-US" sz="1800" dirty="0"/>
              <a:t> </a:t>
            </a:r>
            <a:r>
              <a:rPr lang="en-US" sz="1800" dirty="0" err="1"/>
              <a:t>av</a:t>
            </a:r>
            <a:r>
              <a:rPr lang="en-US" sz="1800" dirty="0"/>
              <a:t> </a:t>
            </a:r>
            <a:r>
              <a:rPr lang="en-US" sz="1800" dirty="0" err="1"/>
              <a:t>sikkerhetsutstyr</a:t>
            </a:r>
            <a:r>
              <a:rPr lang="en-US" sz="1800" dirty="0"/>
              <a:t> </a:t>
            </a:r>
          </a:p>
          <a:p>
            <a:r>
              <a:rPr lang="en-US" sz="1200" dirty="0"/>
              <a:t>(barn </a:t>
            </a:r>
            <a:r>
              <a:rPr lang="en-US" sz="1200" dirty="0" err="1"/>
              <a:t>i</a:t>
            </a:r>
            <a:r>
              <a:rPr lang="en-US" sz="1200" dirty="0"/>
              <a:t> </a:t>
            </a:r>
            <a:r>
              <a:rPr lang="en-US" sz="1200" dirty="0" err="1"/>
              <a:t>bil</a:t>
            </a:r>
            <a:r>
              <a:rPr lang="en-US" sz="1200" dirty="0"/>
              <a:t>, </a:t>
            </a:r>
            <a:r>
              <a:rPr lang="en-US" sz="1200" dirty="0" err="1"/>
              <a:t>refleks</a:t>
            </a:r>
            <a:r>
              <a:rPr lang="en-US" sz="1200" dirty="0"/>
              <a:t>, </a:t>
            </a:r>
            <a:r>
              <a:rPr lang="en-US" sz="1200" dirty="0" err="1"/>
              <a:t>sykkelhjelm</a:t>
            </a:r>
            <a:r>
              <a:rPr lang="en-US" sz="1200" dirty="0"/>
              <a:t>)</a:t>
            </a:r>
          </a:p>
          <a:p>
            <a:endParaRPr lang="en-US" sz="1800" dirty="0"/>
          </a:p>
          <a:p>
            <a:r>
              <a:rPr lang="en-US" sz="1800" dirty="0" err="1"/>
              <a:t>Trafikksikker</a:t>
            </a:r>
            <a:r>
              <a:rPr lang="en-US" sz="1800" dirty="0"/>
              <a:t> </a:t>
            </a:r>
            <a:r>
              <a:rPr lang="en-US" sz="1800" dirty="0" err="1"/>
              <a:t>kommune</a:t>
            </a:r>
            <a:r>
              <a:rPr lang="en-US" sz="1800" dirty="0"/>
              <a:t>     </a:t>
            </a:r>
          </a:p>
        </p:txBody>
      </p:sp>
      <p:pic>
        <p:nvPicPr>
          <p:cNvPr id="2" name="Picture 1" descr="2013 Trafikksikker_kommune_stemp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589" y="88121"/>
            <a:ext cx="1985094" cy="1985094"/>
          </a:xfrm>
          <a:prstGeom prst="rect">
            <a:avLst/>
          </a:prstGeom>
        </p:spPr>
      </p:pic>
      <p:pic>
        <p:nvPicPr>
          <p:cNvPr id="3" name="Picture 2">
            <a:extLst>
              <a:ext uri="{FF2B5EF4-FFF2-40B4-BE49-F238E27FC236}">
                <a16:creationId xmlns:a16="http://schemas.microsoft.com/office/drawing/2014/main" id="{970D20CB-F338-46A8-96F1-98A9E2A39281}"/>
              </a:ext>
            </a:extLst>
          </p:cNvPr>
          <p:cNvPicPr>
            <a:picLocks noChangeAspect="1"/>
          </p:cNvPicPr>
          <p:nvPr/>
        </p:nvPicPr>
        <p:blipFill>
          <a:blip r:embed="rId3"/>
          <a:stretch>
            <a:fillRect/>
          </a:stretch>
        </p:blipFill>
        <p:spPr>
          <a:xfrm>
            <a:off x="2637255" y="3589015"/>
            <a:ext cx="1934745" cy="1605358"/>
          </a:xfrm>
          <a:prstGeom prst="rect">
            <a:avLst/>
          </a:prstGeom>
        </p:spPr>
      </p:pic>
      <p:pic>
        <p:nvPicPr>
          <p:cNvPr id="7" name="Picture 6">
            <a:extLst>
              <a:ext uri="{FF2B5EF4-FFF2-40B4-BE49-F238E27FC236}">
                <a16:creationId xmlns:a16="http://schemas.microsoft.com/office/drawing/2014/main" id="{2278D90A-E948-4F33-9DD6-73F794D58EE1}"/>
              </a:ext>
            </a:extLst>
          </p:cNvPr>
          <p:cNvPicPr>
            <a:picLocks noChangeAspect="1"/>
          </p:cNvPicPr>
          <p:nvPr/>
        </p:nvPicPr>
        <p:blipFill>
          <a:blip r:embed="rId4"/>
          <a:stretch>
            <a:fillRect/>
          </a:stretch>
        </p:blipFill>
        <p:spPr>
          <a:xfrm>
            <a:off x="7455262" y="2139325"/>
            <a:ext cx="1688738" cy="2773920"/>
          </a:xfrm>
          <a:prstGeom prst="rect">
            <a:avLst/>
          </a:prstGeom>
        </p:spPr>
      </p:pic>
      <p:pic>
        <p:nvPicPr>
          <p:cNvPr id="8" name="Picture 7">
            <a:extLst>
              <a:ext uri="{FF2B5EF4-FFF2-40B4-BE49-F238E27FC236}">
                <a16:creationId xmlns:a16="http://schemas.microsoft.com/office/drawing/2014/main" id="{C98B7206-C500-4AF2-B6FC-5788FACF2462}"/>
              </a:ext>
            </a:extLst>
          </p:cNvPr>
          <p:cNvPicPr>
            <a:picLocks noChangeAspect="1"/>
          </p:cNvPicPr>
          <p:nvPr/>
        </p:nvPicPr>
        <p:blipFill>
          <a:blip r:embed="rId5"/>
          <a:stretch>
            <a:fillRect/>
          </a:stretch>
        </p:blipFill>
        <p:spPr>
          <a:xfrm>
            <a:off x="4608873" y="2183077"/>
            <a:ext cx="2402032" cy="2249619"/>
          </a:xfrm>
          <a:prstGeom prst="rect">
            <a:avLst/>
          </a:prstGeom>
        </p:spPr>
      </p:pic>
      <p:pic>
        <p:nvPicPr>
          <p:cNvPr id="9" name="Picture 8">
            <a:extLst>
              <a:ext uri="{FF2B5EF4-FFF2-40B4-BE49-F238E27FC236}">
                <a16:creationId xmlns:a16="http://schemas.microsoft.com/office/drawing/2014/main" id="{370B6372-E58E-4E6D-9071-BFF0FCA2E282}"/>
              </a:ext>
            </a:extLst>
          </p:cNvPr>
          <p:cNvPicPr>
            <a:picLocks noChangeAspect="1"/>
          </p:cNvPicPr>
          <p:nvPr/>
        </p:nvPicPr>
        <p:blipFill>
          <a:blip r:embed="rId6"/>
          <a:stretch>
            <a:fillRect/>
          </a:stretch>
        </p:blipFill>
        <p:spPr>
          <a:xfrm>
            <a:off x="6288430" y="3271064"/>
            <a:ext cx="1688738" cy="2066723"/>
          </a:xfrm>
          <a:prstGeom prst="rect">
            <a:avLst/>
          </a:prstGeom>
        </p:spPr>
      </p:pic>
    </p:spTree>
    <p:extLst>
      <p:ext uri="{BB962C8B-B14F-4D97-AF65-F5344CB8AC3E}">
        <p14:creationId xmlns:p14="http://schemas.microsoft.com/office/powerpoint/2010/main" val="618333836"/>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4FA86-8DD0-4B87-BD70-43F7DECA79A8}"/>
              </a:ext>
            </a:extLst>
          </p:cNvPr>
          <p:cNvSpPr>
            <a:spLocks noGrp="1"/>
          </p:cNvSpPr>
          <p:nvPr>
            <p:ph type="body" sz="quarter" idx="13"/>
          </p:nvPr>
        </p:nvSpPr>
        <p:spPr>
          <a:xfrm>
            <a:off x="457200" y="1473202"/>
            <a:ext cx="8237538" cy="3520829"/>
          </a:xfrm>
        </p:spPr>
        <p:txBody>
          <a:bodyPr>
            <a:normAutofit/>
          </a:bodyPr>
          <a:lstStyle/>
          <a:p>
            <a:endParaRPr lang="nb-NO" dirty="0"/>
          </a:p>
          <a:p>
            <a:r>
              <a:rPr lang="nb-NO" dirty="0"/>
              <a:t>Rådgiver i sekretariatet FTU</a:t>
            </a:r>
          </a:p>
          <a:p>
            <a:r>
              <a:rPr lang="nb-NO" dirty="0"/>
              <a:t>Gjennomfører tiltak i følge FTU Handlingsplan for Trafikksikkerhet 2018- 2021</a:t>
            </a:r>
          </a:p>
          <a:p>
            <a:r>
              <a:rPr lang="nb-NO" dirty="0"/>
              <a:t>Partnerskap for folkehelse, samarbeidsavtale</a:t>
            </a:r>
          </a:p>
          <a:p>
            <a:r>
              <a:rPr lang="nb-NO" dirty="0"/>
              <a:t>Opplæring RFK- kartlegging videregående skolene, plan for fysiske tiltak</a:t>
            </a:r>
          </a:p>
          <a:p>
            <a:r>
              <a:rPr lang="nb-NO" dirty="0"/>
              <a:t>Trafikksikker kommune godkjenning</a:t>
            </a:r>
          </a:p>
          <a:p>
            <a:r>
              <a:rPr lang="nb-NO" dirty="0"/>
              <a:t>Trafikksikker fylkeskommune </a:t>
            </a:r>
          </a:p>
          <a:p>
            <a:endParaRPr lang="nb-NO" dirty="0"/>
          </a:p>
          <a:p>
            <a:endParaRPr lang="nb-NO" dirty="0"/>
          </a:p>
        </p:txBody>
      </p:sp>
      <p:sp>
        <p:nvSpPr>
          <p:cNvPr id="3" name="Title 2">
            <a:extLst>
              <a:ext uri="{FF2B5EF4-FFF2-40B4-BE49-F238E27FC236}">
                <a16:creationId xmlns:a16="http://schemas.microsoft.com/office/drawing/2014/main" id="{1CCC250B-8ADA-4F4F-A415-B6201A3B03DB}"/>
              </a:ext>
            </a:extLst>
          </p:cNvPr>
          <p:cNvSpPr>
            <a:spLocks noGrp="1"/>
          </p:cNvSpPr>
          <p:nvPr>
            <p:ph type="title"/>
          </p:nvPr>
        </p:nvSpPr>
        <p:spPr>
          <a:xfrm>
            <a:off x="457199" y="541866"/>
            <a:ext cx="7353300" cy="1206547"/>
          </a:xfrm>
        </p:spPr>
        <p:txBody>
          <a:bodyPr/>
          <a:lstStyle/>
          <a:p>
            <a:r>
              <a:rPr lang="nb-NO" dirty="0"/>
              <a:t>Trygg Trafikk Rogaland</a:t>
            </a:r>
            <a:br>
              <a:rPr lang="nb-NO" dirty="0"/>
            </a:br>
            <a:r>
              <a:rPr lang="nb-NO" sz="1200" dirty="0"/>
              <a:t>Nasjonale føringer og tiltak på vegne av Fylkestrafikksikkerhetsutvalget i Rogaland, FTU</a:t>
            </a:r>
          </a:p>
        </p:txBody>
      </p:sp>
    </p:spTree>
    <p:extLst>
      <p:ext uri="{BB962C8B-B14F-4D97-AF65-F5344CB8AC3E}">
        <p14:creationId xmlns:p14="http://schemas.microsoft.com/office/powerpoint/2010/main" val="3598508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A22058-713E-4048-AC79-F5B0972D23BB}"/>
              </a:ext>
            </a:extLst>
          </p:cNvPr>
          <p:cNvSpPr>
            <a:spLocks noGrp="1"/>
          </p:cNvSpPr>
          <p:nvPr>
            <p:ph type="body" sz="quarter" idx="13"/>
          </p:nvPr>
        </p:nvSpPr>
        <p:spPr>
          <a:xfrm>
            <a:off x="457200" y="1105572"/>
            <a:ext cx="8237538" cy="3148930"/>
          </a:xfrm>
        </p:spPr>
        <p:txBody>
          <a:bodyPr>
            <a:normAutofit fontScale="25000" lnSpcReduction="20000"/>
          </a:bodyPr>
          <a:lstStyle/>
          <a:p>
            <a:r>
              <a:rPr lang="nb-NO" sz="4800" b="1" dirty="0"/>
              <a:t>OPPLÆRING- Skole, barnehage, skolevei</a:t>
            </a:r>
          </a:p>
          <a:p>
            <a:pPr marL="342900" indent="-342900">
              <a:buFont typeface="Arial" panose="020B0604020202020204" pitchFamily="34" charset="0"/>
              <a:buChar char="•"/>
            </a:pPr>
            <a:r>
              <a:rPr lang="nb-NO" sz="4800" dirty="0"/>
              <a:t> Materiell, Valgfag trafikk, tiltak i </a:t>
            </a:r>
            <a:r>
              <a:rPr lang="nb-NO" sz="4800" dirty="0" err="1"/>
              <a:t>vgs</a:t>
            </a:r>
            <a:r>
              <a:rPr lang="nb-NO" sz="4800" dirty="0"/>
              <a:t>/ russ</a:t>
            </a:r>
          </a:p>
          <a:p>
            <a:pPr marL="342900" indent="-342900">
              <a:buFont typeface="Arial" panose="020B0604020202020204" pitchFamily="34" charset="0"/>
              <a:buChar char="•"/>
            </a:pPr>
            <a:r>
              <a:rPr lang="nb-NO" sz="4800" dirty="0"/>
              <a:t>Sykkel og trafikkopplæring- Sykkelgården, Trygge barn på skolevei, prosjekt i Nordfylket </a:t>
            </a:r>
          </a:p>
          <a:p>
            <a:pPr marL="342900" indent="-342900">
              <a:buFont typeface="Arial" panose="020B0604020202020204" pitchFamily="34" charset="0"/>
              <a:buChar char="•"/>
            </a:pPr>
            <a:r>
              <a:rPr lang="nb-NO" sz="4800" dirty="0"/>
              <a:t>Hjertesone – Pådriver og veileder for kommunene og skolene/ FAU</a:t>
            </a:r>
          </a:p>
          <a:p>
            <a:pPr marL="342900" indent="-342900">
              <a:buFont typeface="Arial" panose="020B0604020202020204" pitchFamily="34" charset="0"/>
              <a:buChar char="•"/>
            </a:pPr>
            <a:r>
              <a:rPr lang="nb-NO" sz="4800" dirty="0"/>
              <a:t>Barnetråkk- stimulerer til kartlegging av skolevei </a:t>
            </a:r>
          </a:p>
          <a:p>
            <a:r>
              <a:rPr lang="nb-NO" sz="4800" b="1" dirty="0"/>
              <a:t>TRAFIKANT ADFERD </a:t>
            </a:r>
          </a:p>
          <a:p>
            <a:r>
              <a:rPr lang="nb-NO" sz="4800" b="1" dirty="0"/>
              <a:t>Frivilligheten samarbeid </a:t>
            </a:r>
          </a:p>
          <a:p>
            <a:pPr marL="342900" indent="-342900">
              <a:buFont typeface="Arial" panose="020B0604020202020204" pitchFamily="34" charset="0"/>
              <a:buChar char="•"/>
            </a:pPr>
            <a:r>
              <a:rPr lang="nb-NO" sz="4800" dirty="0"/>
              <a:t>NFF Rogaland, </a:t>
            </a:r>
          </a:p>
          <a:p>
            <a:pPr marL="342900" indent="-342900">
              <a:buFont typeface="Arial" panose="020B0604020202020204" pitchFamily="34" charset="0"/>
              <a:buChar char="•"/>
            </a:pPr>
            <a:r>
              <a:rPr lang="nb-NO" sz="4800" dirty="0"/>
              <a:t>Frivilligsentralene</a:t>
            </a:r>
          </a:p>
          <a:p>
            <a:pPr marL="342900" indent="-342900">
              <a:buFont typeface="Arial" panose="020B0604020202020204" pitchFamily="34" charset="0"/>
              <a:buChar char="•"/>
            </a:pPr>
            <a:r>
              <a:rPr lang="nb-NO" sz="4800" dirty="0"/>
              <a:t>Samarbeid med andre aktører om eldre, Innvandrere, MC, utsatte grupper</a:t>
            </a:r>
          </a:p>
          <a:p>
            <a:r>
              <a:rPr lang="nb-NO" sz="4800" b="1" dirty="0"/>
              <a:t>Kampanjer</a:t>
            </a:r>
          </a:p>
          <a:p>
            <a:pPr marL="342900" indent="-342900">
              <a:buFont typeface="Arial" panose="020B0604020202020204" pitchFamily="34" charset="0"/>
              <a:buChar char="•"/>
            </a:pPr>
            <a:r>
              <a:rPr lang="nb-NO" sz="4800" dirty="0"/>
              <a:t>Refleks, sykkelhjelm, sikring av barn i bil</a:t>
            </a:r>
          </a:p>
          <a:p>
            <a:r>
              <a:rPr lang="nb-NO" sz="4800" b="1" dirty="0"/>
              <a:t>Kurs/ digitale kurs/ foredrag</a:t>
            </a:r>
          </a:p>
          <a:p>
            <a:pPr marL="342900" indent="-342900">
              <a:buFont typeface="Arial" panose="020B0604020202020204" pitchFamily="34" charset="0"/>
              <a:buChar char="•"/>
            </a:pPr>
            <a:r>
              <a:rPr lang="nb-NO" sz="4800" dirty="0"/>
              <a:t>Sikring barn i bil, HMS, opplæringsmateriell, BLU, GLU, RLA</a:t>
            </a:r>
          </a:p>
          <a:p>
            <a:r>
              <a:rPr lang="nb-NO" sz="4800" b="1" dirty="0"/>
              <a:t>SYSTEMARBEID Trafikksikker kommune</a:t>
            </a:r>
          </a:p>
          <a:p>
            <a:pPr marL="685800" indent="-685800">
              <a:buFont typeface="Arial" panose="020B0604020202020204" pitchFamily="34" charset="0"/>
              <a:buChar char="•"/>
            </a:pPr>
            <a:r>
              <a:rPr lang="nb-NO" sz="4800" dirty="0"/>
              <a:t>Nettverksmøter, seminarer, FTU konferansen</a:t>
            </a:r>
          </a:p>
          <a:p>
            <a:pPr marL="685800" indent="-685800">
              <a:buFont typeface="Arial" panose="020B0604020202020204" pitchFamily="34" charset="0"/>
              <a:buChar char="•"/>
            </a:pPr>
            <a:r>
              <a:rPr lang="nb-NO" sz="4800" dirty="0"/>
              <a:t>Rådgiver kommunale Trafikksikkerhetsplaner</a:t>
            </a:r>
          </a:p>
          <a:p>
            <a:pPr marL="685800" indent="-685800">
              <a:buFont typeface="Arial" panose="020B0604020202020204" pitchFamily="34" charset="0"/>
              <a:buChar char="•"/>
            </a:pPr>
            <a:r>
              <a:rPr lang="nb-NO" sz="4800" dirty="0"/>
              <a:t>Politiske parti- fag</a:t>
            </a:r>
          </a:p>
          <a:p>
            <a:endParaRPr lang="nb-NO" sz="4000" dirty="0"/>
          </a:p>
          <a:p>
            <a:endParaRPr lang="nb-NO" dirty="0"/>
          </a:p>
          <a:p>
            <a:endParaRPr lang="nb-NO" dirty="0"/>
          </a:p>
        </p:txBody>
      </p:sp>
      <p:sp>
        <p:nvSpPr>
          <p:cNvPr id="3" name="Title 2">
            <a:extLst>
              <a:ext uri="{FF2B5EF4-FFF2-40B4-BE49-F238E27FC236}">
                <a16:creationId xmlns:a16="http://schemas.microsoft.com/office/drawing/2014/main" id="{1E1FA4A1-D268-499A-AA52-117ECFFAED5B}"/>
              </a:ext>
            </a:extLst>
          </p:cNvPr>
          <p:cNvSpPr>
            <a:spLocks noGrp="1"/>
          </p:cNvSpPr>
          <p:nvPr>
            <p:ph type="title"/>
          </p:nvPr>
        </p:nvSpPr>
        <p:spPr/>
        <p:txBody>
          <a:bodyPr/>
          <a:lstStyle/>
          <a:p>
            <a:r>
              <a:rPr lang="nb-NO" dirty="0"/>
              <a:t>Trygg Trafikk Rogaland </a:t>
            </a:r>
          </a:p>
        </p:txBody>
      </p:sp>
    </p:spTree>
    <p:extLst>
      <p:ext uri="{BB962C8B-B14F-4D97-AF65-F5344CB8AC3E}">
        <p14:creationId xmlns:p14="http://schemas.microsoft.com/office/powerpoint/2010/main" val="22328913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4D868E-8F7C-47E6-8695-309D3E504078}"/>
              </a:ext>
            </a:extLst>
          </p:cNvPr>
          <p:cNvSpPr>
            <a:spLocks noGrp="1"/>
          </p:cNvSpPr>
          <p:nvPr>
            <p:ph type="body" sz="quarter" idx="13"/>
          </p:nvPr>
        </p:nvSpPr>
        <p:spPr/>
        <p:txBody>
          <a:bodyPr/>
          <a:lstStyle/>
          <a:p>
            <a:r>
              <a:rPr lang="nb-NO" dirty="0"/>
              <a:t>Kunnskap</a:t>
            </a:r>
          </a:p>
          <a:p>
            <a:r>
              <a:rPr lang="nb-NO" dirty="0"/>
              <a:t>Holdninger</a:t>
            </a:r>
          </a:p>
          <a:p>
            <a:r>
              <a:rPr lang="nb-NO" dirty="0"/>
              <a:t>Valg i trafikken</a:t>
            </a:r>
          </a:p>
        </p:txBody>
      </p:sp>
      <p:sp>
        <p:nvSpPr>
          <p:cNvPr id="3" name="Title 2">
            <a:extLst>
              <a:ext uri="{FF2B5EF4-FFF2-40B4-BE49-F238E27FC236}">
                <a16:creationId xmlns:a16="http://schemas.microsoft.com/office/drawing/2014/main" id="{53F3E639-03B3-42D0-9157-DAB6C1585DDD}"/>
              </a:ext>
            </a:extLst>
          </p:cNvPr>
          <p:cNvSpPr>
            <a:spLocks noGrp="1"/>
          </p:cNvSpPr>
          <p:nvPr>
            <p:ph type="title"/>
          </p:nvPr>
        </p:nvSpPr>
        <p:spPr/>
        <p:txBody>
          <a:bodyPr/>
          <a:lstStyle/>
          <a:p>
            <a:r>
              <a:rPr lang="nb-NO" dirty="0"/>
              <a:t>Eksempel på trafikksikkerhet HMS</a:t>
            </a:r>
          </a:p>
        </p:txBody>
      </p:sp>
    </p:spTree>
    <p:extLst>
      <p:ext uri="{BB962C8B-B14F-4D97-AF65-F5344CB8AC3E}">
        <p14:creationId xmlns:p14="http://schemas.microsoft.com/office/powerpoint/2010/main" val="9051688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nummer 4"/>
          <p:cNvSpPr>
            <a:spLocks noGrp="1"/>
          </p:cNvSpPr>
          <p:nvPr>
            <p:ph type="sldNum" sz="quarter" idx="11"/>
          </p:nvPr>
        </p:nvSpPr>
        <p:spPr>
          <a:noFill/>
        </p:spPr>
        <p:txBody>
          <a:bodyPr/>
          <a:lstStyle>
            <a:lvl1pPr eaLnBrk="0" hangingPunct="0">
              <a:defRPr>
                <a:solidFill>
                  <a:schemeClr val="tx1"/>
                </a:solidFill>
                <a:latin typeface="Arial" pitchFamily="34" charset="0"/>
              </a:defRPr>
            </a:lvl1pPr>
            <a:lvl2pPr marL="557213" indent="-214313" eaLnBrk="0" hangingPunct="0">
              <a:defRPr>
                <a:solidFill>
                  <a:schemeClr val="tx1"/>
                </a:solidFill>
                <a:latin typeface="Arial" pitchFamily="34" charset="0"/>
              </a:defRPr>
            </a:lvl2pPr>
            <a:lvl3pPr marL="857250" indent="-171450" eaLnBrk="0" hangingPunct="0">
              <a:defRPr>
                <a:solidFill>
                  <a:schemeClr val="tx1"/>
                </a:solidFill>
                <a:latin typeface="Arial" pitchFamily="34" charset="0"/>
              </a:defRPr>
            </a:lvl3pPr>
            <a:lvl4pPr marL="1200150" indent="-171450" eaLnBrk="0" hangingPunct="0">
              <a:defRPr>
                <a:solidFill>
                  <a:schemeClr val="tx1"/>
                </a:solidFill>
                <a:latin typeface="Arial" pitchFamily="34" charset="0"/>
              </a:defRPr>
            </a:lvl4pPr>
            <a:lvl5pPr marL="1543050" indent="-171450" eaLnBrk="0" hangingPunct="0">
              <a:defRPr>
                <a:solidFill>
                  <a:schemeClr val="tx1"/>
                </a:solidFill>
                <a:latin typeface="Arial" pitchFamily="34" charset="0"/>
              </a:defRPr>
            </a:lvl5pPr>
            <a:lvl6pPr marL="1885950" indent="-171450" eaLnBrk="0" fontAlgn="base" hangingPunct="0">
              <a:spcBef>
                <a:spcPct val="0"/>
              </a:spcBef>
              <a:spcAft>
                <a:spcPct val="0"/>
              </a:spcAft>
              <a:defRPr>
                <a:solidFill>
                  <a:schemeClr val="tx1"/>
                </a:solidFill>
                <a:latin typeface="Arial" pitchFamily="34" charset="0"/>
              </a:defRPr>
            </a:lvl6pPr>
            <a:lvl7pPr marL="2228850" indent="-171450" eaLnBrk="0" fontAlgn="base" hangingPunct="0">
              <a:spcBef>
                <a:spcPct val="0"/>
              </a:spcBef>
              <a:spcAft>
                <a:spcPct val="0"/>
              </a:spcAft>
              <a:defRPr>
                <a:solidFill>
                  <a:schemeClr val="tx1"/>
                </a:solidFill>
                <a:latin typeface="Arial" pitchFamily="34" charset="0"/>
              </a:defRPr>
            </a:lvl7pPr>
            <a:lvl8pPr marL="2571750" indent="-171450" eaLnBrk="0" fontAlgn="base" hangingPunct="0">
              <a:spcBef>
                <a:spcPct val="0"/>
              </a:spcBef>
              <a:spcAft>
                <a:spcPct val="0"/>
              </a:spcAft>
              <a:defRPr>
                <a:solidFill>
                  <a:schemeClr val="tx1"/>
                </a:solidFill>
                <a:latin typeface="Arial" pitchFamily="34" charset="0"/>
              </a:defRPr>
            </a:lvl8pPr>
            <a:lvl9pPr marL="2914650" indent="-171450" eaLnBrk="0" fontAlgn="base" hangingPunct="0">
              <a:spcBef>
                <a:spcPct val="0"/>
              </a:spcBef>
              <a:spcAft>
                <a:spcPct val="0"/>
              </a:spcAft>
              <a:defRPr>
                <a:solidFill>
                  <a:schemeClr val="tx1"/>
                </a:solidFill>
                <a:latin typeface="Arial" pitchFamily="34" charset="0"/>
              </a:defRPr>
            </a:lvl9pPr>
          </a:lstStyle>
          <a:p>
            <a:pPr eaLnBrk="1" hangingPunct="1"/>
            <a:fld id="{93656CEC-E825-4041-AC3F-B75CB2273AD9}" type="slidenum">
              <a:rPr lang="nb-NO" smtClean="0">
                <a:solidFill>
                  <a:srgbClr val="808080"/>
                </a:solidFill>
              </a:rPr>
              <a:pPr eaLnBrk="1" hangingPunct="1"/>
              <a:t>24</a:t>
            </a:fld>
            <a:endParaRPr lang="nb-NO">
              <a:solidFill>
                <a:srgbClr val="808080"/>
              </a:solidFill>
            </a:endParaRPr>
          </a:p>
        </p:txBody>
      </p:sp>
      <p:sp>
        <p:nvSpPr>
          <p:cNvPr id="10243" name="Rectangle 4"/>
          <p:cNvSpPr>
            <a:spLocks noGrp="1" noChangeArrowheads="1"/>
          </p:cNvSpPr>
          <p:nvPr>
            <p:ph type="title"/>
          </p:nvPr>
        </p:nvSpPr>
        <p:spPr>
          <a:noFill/>
        </p:spPr>
        <p:txBody>
          <a:bodyPr>
            <a:normAutofit fontScale="90000"/>
          </a:bodyPr>
          <a:lstStyle/>
          <a:p>
            <a:pPr algn="l" eaLnBrk="1" hangingPunct="1"/>
            <a:r>
              <a:rPr lang="nb-NO" b="0" dirty="0">
                <a:solidFill>
                  <a:srgbClr val="002060"/>
                </a:solidFill>
              </a:rPr>
              <a:t>Hvor lav fart må bilen ha </a:t>
            </a:r>
            <a:br>
              <a:rPr lang="nb-NO" b="0" dirty="0">
                <a:solidFill>
                  <a:srgbClr val="002060"/>
                </a:solidFill>
              </a:rPr>
            </a:br>
            <a:r>
              <a:rPr lang="nb-NO" b="0" dirty="0">
                <a:solidFill>
                  <a:srgbClr val="002060"/>
                </a:solidFill>
              </a:rPr>
              <a:t>for at du som fotgjenger skal overleve?</a:t>
            </a:r>
          </a:p>
        </p:txBody>
      </p:sp>
      <p:pic>
        <p:nvPicPr>
          <p:cNvPr id="10244" name="Picture 5" descr="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2597" y="1753672"/>
            <a:ext cx="5767712" cy="328743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0748044"/>
      </p:ext>
    </p:extLst>
  </p:cSld>
  <p:clrMapOvr>
    <a:masterClrMapping/>
  </p:clrMapOvr>
  <p:transition>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 Placeholder 2">
            <a:extLst>
              <a:ext uri="{FF2B5EF4-FFF2-40B4-BE49-F238E27FC236}">
                <a16:creationId xmlns:a16="http://schemas.microsoft.com/office/drawing/2014/main" id="{A68197FA-AB6F-4289-AD10-B0349C68269A}"/>
              </a:ext>
            </a:extLst>
          </p:cNvPr>
          <p:cNvPicPr>
            <a:picLocks noGrp="1" noChangeAspect="1"/>
          </p:cNvPicPr>
          <p:nvPr>
            <p:ph type="media" sz="quarter" idx="10"/>
          </p:nvPr>
        </p:nvPicPr>
        <p:blipFill>
          <a:blip r:embed="rId2"/>
          <a:stretch>
            <a:fillRect/>
          </a:stretch>
        </p:blipFill>
        <p:spPr>
          <a:xfrm>
            <a:off x="354536" y="69125"/>
            <a:ext cx="8425402" cy="5005250"/>
          </a:xfrm>
          <a:prstGeom prst="rect">
            <a:avLst/>
          </a:prstGeom>
        </p:spPr>
      </p:pic>
    </p:spTree>
    <p:extLst>
      <p:ext uri="{BB962C8B-B14F-4D97-AF65-F5344CB8AC3E}">
        <p14:creationId xmlns:p14="http://schemas.microsoft.com/office/powerpoint/2010/main" val="2143775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tel 1"/>
          <p:cNvSpPr>
            <a:spLocks noGrp="1"/>
          </p:cNvSpPr>
          <p:nvPr>
            <p:ph type="title"/>
          </p:nvPr>
        </p:nvSpPr>
        <p:spPr/>
        <p:txBody>
          <a:bodyPr/>
          <a:lstStyle/>
          <a:p>
            <a:pPr eaLnBrk="1" hangingPunct="1"/>
            <a:r>
              <a:rPr lang="nb-NO"/>
              <a:t>I fritt fall uten bilbelte</a:t>
            </a:r>
          </a:p>
        </p:txBody>
      </p:sp>
      <p:sp>
        <p:nvSpPr>
          <p:cNvPr id="3075" name="Plassholder for innhold 2"/>
          <p:cNvSpPr>
            <a:spLocks noGrp="1"/>
          </p:cNvSpPr>
          <p:nvPr>
            <p:ph sz="half" idx="1"/>
          </p:nvPr>
        </p:nvSpPr>
        <p:spPr/>
        <p:txBody>
          <a:bodyPr/>
          <a:lstStyle/>
          <a:p>
            <a:pPr eaLnBrk="1" hangingPunct="1"/>
            <a:r>
              <a:rPr lang="nb-NO" dirty="0"/>
              <a:t>Å kollidere i 50 km/t uten bilbelte tilsvarer et fritt fall på 10 meter</a:t>
            </a:r>
          </a:p>
          <a:p>
            <a:pPr eaLnBrk="1" hangingPunct="1"/>
            <a:r>
              <a:rPr lang="nb-NO" dirty="0"/>
              <a:t>•Å kollidere i 70 km/t uten bilbelte tilsvarer et fritt fall på 19 meter</a:t>
            </a:r>
          </a:p>
          <a:p>
            <a:pPr eaLnBrk="1" hangingPunct="1"/>
            <a:r>
              <a:rPr lang="nb-NO" dirty="0"/>
              <a:t>•Å kollidere i 90 km/t uten bilbelte tilsvarer et fritt fall på 32 meter</a:t>
            </a:r>
          </a:p>
          <a:p>
            <a:pPr eaLnBrk="1" hangingPunct="1"/>
            <a:endParaRPr lang="nb-NO" dirty="0"/>
          </a:p>
        </p:txBody>
      </p:sp>
      <p:pic>
        <p:nvPicPr>
          <p:cNvPr id="3076" name="Plassholder for innhold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44666" y="1200151"/>
            <a:ext cx="2397919" cy="3394472"/>
          </a:xfrm>
        </p:spPr>
      </p:pic>
      <p:sp>
        <p:nvSpPr>
          <p:cNvPr id="3077" name="Plassholder for lysbildenummer 4"/>
          <p:cNvSpPr>
            <a:spLocks noGrp="1"/>
          </p:cNvSpPr>
          <p:nvPr>
            <p:ph type="sldNum" sz="quarter" idx="11"/>
          </p:nvPr>
        </p:nvSpPr>
        <p:spPr>
          <a:noFill/>
        </p:spPr>
        <p:txBody>
          <a:bodyPr/>
          <a:lstStyle>
            <a:lvl1pPr eaLnBrk="0" hangingPunct="0">
              <a:defRPr>
                <a:solidFill>
                  <a:schemeClr val="tx1"/>
                </a:solidFill>
                <a:latin typeface="Arial" pitchFamily="34" charset="0"/>
              </a:defRPr>
            </a:lvl1pPr>
            <a:lvl2pPr marL="557213" indent="-214313" eaLnBrk="0" hangingPunct="0">
              <a:defRPr>
                <a:solidFill>
                  <a:schemeClr val="tx1"/>
                </a:solidFill>
                <a:latin typeface="Arial" pitchFamily="34" charset="0"/>
              </a:defRPr>
            </a:lvl2pPr>
            <a:lvl3pPr marL="857250" indent="-171450" eaLnBrk="0" hangingPunct="0">
              <a:defRPr>
                <a:solidFill>
                  <a:schemeClr val="tx1"/>
                </a:solidFill>
                <a:latin typeface="Arial" pitchFamily="34" charset="0"/>
              </a:defRPr>
            </a:lvl3pPr>
            <a:lvl4pPr marL="1200150" indent="-171450" eaLnBrk="0" hangingPunct="0">
              <a:defRPr>
                <a:solidFill>
                  <a:schemeClr val="tx1"/>
                </a:solidFill>
                <a:latin typeface="Arial" pitchFamily="34" charset="0"/>
              </a:defRPr>
            </a:lvl4pPr>
            <a:lvl5pPr marL="1543050" indent="-171450" eaLnBrk="0" hangingPunct="0">
              <a:defRPr>
                <a:solidFill>
                  <a:schemeClr val="tx1"/>
                </a:solidFill>
                <a:latin typeface="Arial" pitchFamily="34" charset="0"/>
              </a:defRPr>
            </a:lvl5pPr>
            <a:lvl6pPr marL="1885950" indent="-171450" eaLnBrk="0" fontAlgn="base" hangingPunct="0">
              <a:spcBef>
                <a:spcPct val="0"/>
              </a:spcBef>
              <a:spcAft>
                <a:spcPct val="0"/>
              </a:spcAft>
              <a:defRPr>
                <a:solidFill>
                  <a:schemeClr val="tx1"/>
                </a:solidFill>
                <a:latin typeface="Arial" pitchFamily="34" charset="0"/>
              </a:defRPr>
            </a:lvl6pPr>
            <a:lvl7pPr marL="2228850" indent="-171450" eaLnBrk="0" fontAlgn="base" hangingPunct="0">
              <a:spcBef>
                <a:spcPct val="0"/>
              </a:spcBef>
              <a:spcAft>
                <a:spcPct val="0"/>
              </a:spcAft>
              <a:defRPr>
                <a:solidFill>
                  <a:schemeClr val="tx1"/>
                </a:solidFill>
                <a:latin typeface="Arial" pitchFamily="34" charset="0"/>
              </a:defRPr>
            </a:lvl7pPr>
            <a:lvl8pPr marL="2571750" indent="-171450" eaLnBrk="0" fontAlgn="base" hangingPunct="0">
              <a:spcBef>
                <a:spcPct val="0"/>
              </a:spcBef>
              <a:spcAft>
                <a:spcPct val="0"/>
              </a:spcAft>
              <a:defRPr>
                <a:solidFill>
                  <a:schemeClr val="tx1"/>
                </a:solidFill>
                <a:latin typeface="Arial" pitchFamily="34" charset="0"/>
              </a:defRPr>
            </a:lvl8pPr>
            <a:lvl9pPr marL="2914650" indent="-171450" eaLnBrk="0" fontAlgn="base" hangingPunct="0">
              <a:spcBef>
                <a:spcPct val="0"/>
              </a:spcBef>
              <a:spcAft>
                <a:spcPct val="0"/>
              </a:spcAft>
              <a:defRPr>
                <a:solidFill>
                  <a:schemeClr val="tx1"/>
                </a:solidFill>
                <a:latin typeface="Arial" pitchFamily="34" charset="0"/>
              </a:defRPr>
            </a:lvl9pPr>
          </a:lstStyle>
          <a:p>
            <a:pPr defTabSz="342900" eaLnBrk="1" fontAlgn="auto" hangingPunct="1">
              <a:spcBef>
                <a:spcPts val="0"/>
              </a:spcBef>
              <a:spcAft>
                <a:spcPts val="0"/>
              </a:spcAft>
            </a:pPr>
            <a:fld id="{59533246-329E-4D61-A2E5-5E0E6E8C9465}" type="slidenum">
              <a:rPr lang="nb-NO">
                <a:solidFill>
                  <a:srgbClr val="808080"/>
                </a:solidFill>
                <a:ea typeface="+mn-ea"/>
                <a:cs typeface="+mn-cs"/>
              </a:rPr>
              <a:pPr defTabSz="342900" eaLnBrk="1" fontAlgn="auto" hangingPunct="1">
                <a:spcBef>
                  <a:spcPts val="0"/>
                </a:spcBef>
                <a:spcAft>
                  <a:spcPts val="0"/>
                </a:spcAft>
              </a:pPr>
              <a:t>26</a:t>
            </a:fld>
            <a:endParaRPr lang="nb-NO">
              <a:solidFill>
                <a:srgbClr val="808080"/>
              </a:solidFill>
              <a:ea typeface="+mn-ea"/>
              <a:cs typeface="+mn-cs"/>
            </a:endParaRPr>
          </a:p>
        </p:txBody>
      </p:sp>
    </p:spTree>
    <p:extLst>
      <p:ext uri="{BB962C8B-B14F-4D97-AF65-F5344CB8AC3E}">
        <p14:creationId xmlns:p14="http://schemas.microsoft.com/office/powerpoint/2010/main" val="750340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859975" y="-537730"/>
            <a:ext cx="7284025" cy="6102062"/>
          </a:xfrm>
          <a:prstGeom prst="rect">
            <a:avLst/>
          </a:prstGeom>
        </p:spPr>
      </p:pic>
    </p:spTree>
    <p:extLst>
      <p:ext uri="{BB962C8B-B14F-4D97-AF65-F5344CB8AC3E}">
        <p14:creationId xmlns:p14="http://schemas.microsoft.com/office/powerpoint/2010/main" val="1909006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143000" y="-444211"/>
            <a:ext cx="7310003" cy="6113752"/>
          </a:xfrm>
          <a:prstGeom prst="rect">
            <a:avLst/>
          </a:prstGeom>
        </p:spPr>
      </p:pic>
      <p:pic>
        <p:nvPicPr>
          <p:cNvPr id="3" name="Bilde 1">
            <a:extLst>
              <a:ext uri="{FF2B5EF4-FFF2-40B4-BE49-F238E27FC236}">
                <a16:creationId xmlns:a16="http://schemas.microsoft.com/office/drawing/2014/main" id="{FAD0D25A-AC0C-4F14-8799-5B6CA64EE799}"/>
              </a:ext>
            </a:extLst>
          </p:cNvPr>
          <p:cNvPicPr>
            <a:picLocks noChangeAspect="1"/>
          </p:cNvPicPr>
          <p:nvPr/>
        </p:nvPicPr>
        <p:blipFill>
          <a:blip r:embed="rId2"/>
          <a:stretch>
            <a:fillRect/>
          </a:stretch>
        </p:blipFill>
        <p:spPr>
          <a:xfrm>
            <a:off x="1833997" y="-291811"/>
            <a:ext cx="7310003" cy="6113752"/>
          </a:xfrm>
          <a:prstGeom prst="rect">
            <a:avLst/>
          </a:prstGeom>
        </p:spPr>
      </p:pic>
    </p:spTree>
    <p:extLst>
      <p:ext uri="{BB962C8B-B14F-4D97-AF65-F5344CB8AC3E}">
        <p14:creationId xmlns:p14="http://schemas.microsoft.com/office/powerpoint/2010/main" val="3591221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lvl="0"/>
            <a:r>
              <a:rPr lang="nb-NO" sz="1800" dirty="0"/>
              <a:t>Det er påbudt å bruke setebelte i buss </a:t>
            </a:r>
          </a:p>
          <a:p>
            <a:pPr lvl="0"/>
            <a:r>
              <a:rPr lang="nb-NO" sz="1800" dirty="0"/>
              <a:t>med unntak av bybusser uten montert setebelte</a:t>
            </a:r>
          </a:p>
          <a:p>
            <a:pPr marL="0" indent="0">
              <a:buNone/>
            </a:pPr>
            <a:r>
              <a:rPr lang="nb-NO" sz="1800" dirty="0"/>
              <a:t> </a:t>
            </a:r>
          </a:p>
          <a:p>
            <a:endParaRPr lang="nb-NO" dirty="0"/>
          </a:p>
        </p:txBody>
      </p:sp>
      <p:sp>
        <p:nvSpPr>
          <p:cNvPr id="3" name="Title 2"/>
          <p:cNvSpPr>
            <a:spLocks noGrp="1"/>
          </p:cNvSpPr>
          <p:nvPr>
            <p:ph type="title"/>
          </p:nvPr>
        </p:nvSpPr>
        <p:spPr/>
        <p:txBody>
          <a:bodyPr/>
          <a:lstStyle/>
          <a:p>
            <a:r>
              <a:rPr lang="nb-NO" dirty="0"/>
              <a:t>Hva sier loven om belte i buss</a:t>
            </a:r>
          </a:p>
        </p:txBody>
      </p:sp>
      <p:pic>
        <p:nvPicPr>
          <p:cNvPr id="4" name="Picture 3"/>
          <p:cNvPicPr>
            <a:picLocks noChangeAspect="1"/>
          </p:cNvPicPr>
          <p:nvPr/>
        </p:nvPicPr>
        <p:blipFill>
          <a:blip r:embed="rId3"/>
          <a:stretch>
            <a:fillRect/>
          </a:stretch>
        </p:blipFill>
        <p:spPr>
          <a:xfrm>
            <a:off x="4054137" y="2709642"/>
            <a:ext cx="3763980" cy="1912642"/>
          </a:xfrm>
          <a:prstGeom prst="rect">
            <a:avLst/>
          </a:prstGeom>
        </p:spPr>
      </p:pic>
      <p:pic>
        <p:nvPicPr>
          <p:cNvPr id="5" name="Picture 4"/>
          <p:cNvPicPr>
            <a:picLocks noChangeAspect="1"/>
          </p:cNvPicPr>
          <p:nvPr/>
        </p:nvPicPr>
        <p:blipFill>
          <a:blip r:embed="rId4"/>
          <a:stretch>
            <a:fillRect/>
          </a:stretch>
        </p:blipFill>
        <p:spPr>
          <a:xfrm>
            <a:off x="1313858" y="2789803"/>
            <a:ext cx="3261120" cy="1832335"/>
          </a:xfrm>
          <a:prstGeom prst="rect">
            <a:avLst/>
          </a:prstGeom>
        </p:spPr>
      </p:pic>
    </p:spTree>
    <p:extLst>
      <p:ext uri="{BB962C8B-B14F-4D97-AF65-F5344CB8AC3E}">
        <p14:creationId xmlns:p14="http://schemas.microsoft.com/office/powerpoint/2010/main" val="20181073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t-bakgr.jpg"/>
          <p:cNvPicPr>
            <a:picLocks noChangeAspect="1"/>
          </p:cNvPicPr>
          <p:nvPr/>
        </p:nvPicPr>
        <p:blipFill rotWithShape="1">
          <a:blip r:embed="rId2">
            <a:extLst>
              <a:ext uri="{28A0092B-C50C-407E-A947-70E740481C1C}">
                <a14:useLocalDpi xmlns:a14="http://schemas.microsoft.com/office/drawing/2010/main" val="0"/>
              </a:ext>
            </a:extLst>
          </a:blip>
          <a:srcRect l="17413" t="6524" r="8445" b="31303"/>
          <a:stretch/>
        </p:blipFill>
        <p:spPr>
          <a:xfrm>
            <a:off x="-79422" y="0"/>
            <a:ext cx="9245022" cy="5180400"/>
          </a:xfrm>
          <a:prstGeom prst="rect">
            <a:avLst/>
          </a:prstGeom>
        </p:spPr>
      </p:pic>
      <p:sp>
        <p:nvSpPr>
          <p:cNvPr id="3" name="Rectangle 2"/>
          <p:cNvSpPr/>
          <p:nvPr/>
        </p:nvSpPr>
        <p:spPr>
          <a:xfrm>
            <a:off x="756595" y="428801"/>
            <a:ext cx="6014061" cy="492443"/>
          </a:xfrm>
          <a:prstGeom prst="rect">
            <a:avLst/>
          </a:prstGeom>
        </p:spPr>
        <p:txBody>
          <a:bodyPr wrap="none">
            <a:spAutoFit/>
          </a:bodyPr>
          <a:lstStyle/>
          <a:p>
            <a:r>
              <a:rPr lang="en-US" sz="2600" dirty="0" err="1">
                <a:solidFill>
                  <a:schemeClr val="tx1">
                    <a:lumMod val="75000"/>
                  </a:schemeClr>
                </a:solidFill>
              </a:rPr>
              <a:t>Ulykkesutviklingen</a:t>
            </a:r>
            <a:r>
              <a:rPr lang="en-US" sz="2600" dirty="0">
                <a:solidFill>
                  <a:schemeClr val="tx1">
                    <a:lumMod val="75000"/>
                  </a:schemeClr>
                </a:solidFill>
              </a:rPr>
              <a:t> </a:t>
            </a:r>
            <a:r>
              <a:rPr lang="en-US" sz="2600" dirty="0" err="1">
                <a:solidFill>
                  <a:schemeClr val="tx1">
                    <a:lumMod val="75000"/>
                  </a:schemeClr>
                </a:solidFill>
              </a:rPr>
              <a:t>i</a:t>
            </a:r>
            <a:r>
              <a:rPr lang="en-US" sz="2600" dirty="0">
                <a:solidFill>
                  <a:schemeClr val="tx1">
                    <a:lumMod val="75000"/>
                  </a:schemeClr>
                </a:solidFill>
              </a:rPr>
              <a:t> </a:t>
            </a:r>
            <a:r>
              <a:rPr lang="en-US" sz="2600" dirty="0" err="1">
                <a:solidFill>
                  <a:schemeClr val="tx1">
                    <a:lumMod val="75000"/>
                  </a:schemeClr>
                </a:solidFill>
              </a:rPr>
              <a:t>Norge</a:t>
            </a:r>
            <a:r>
              <a:rPr lang="en-US" sz="2600" dirty="0">
                <a:solidFill>
                  <a:schemeClr val="tx1">
                    <a:lumMod val="75000"/>
                  </a:schemeClr>
                </a:solidFill>
              </a:rPr>
              <a:t> </a:t>
            </a:r>
            <a:r>
              <a:rPr lang="mr-IN" sz="2600" dirty="0">
                <a:solidFill>
                  <a:schemeClr val="tx1">
                    <a:lumMod val="75000"/>
                  </a:schemeClr>
                </a:solidFill>
              </a:rPr>
              <a:t>–</a:t>
            </a:r>
            <a:r>
              <a:rPr lang="en-US" sz="2600" dirty="0">
                <a:solidFill>
                  <a:schemeClr val="tx1">
                    <a:lumMod val="75000"/>
                  </a:schemeClr>
                </a:solidFill>
              </a:rPr>
              <a:t> status </a:t>
            </a:r>
            <a:r>
              <a:rPr lang="en-US" sz="2600" dirty="0" err="1">
                <a:solidFill>
                  <a:schemeClr val="tx1">
                    <a:lumMod val="75000"/>
                  </a:schemeClr>
                </a:solidFill>
              </a:rPr>
              <a:t>og</a:t>
            </a:r>
            <a:r>
              <a:rPr lang="en-US" sz="2600" dirty="0">
                <a:solidFill>
                  <a:schemeClr val="tx1">
                    <a:lumMod val="75000"/>
                  </a:schemeClr>
                </a:solidFill>
              </a:rPr>
              <a:t> </a:t>
            </a:r>
            <a:r>
              <a:rPr lang="en-US" sz="2600" dirty="0" err="1">
                <a:solidFill>
                  <a:schemeClr val="tx1">
                    <a:lumMod val="75000"/>
                  </a:schemeClr>
                </a:solidFill>
              </a:rPr>
              <a:t>mål</a:t>
            </a:r>
            <a:endParaRPr lang="en-US" sz="2600" dirty="0">
              <a:solidFill>
                <a:schemeClr val="tx1">
                  <a:lumMod val="75000"/>
                </a:schemeClr>
              </a:solidFill>
            </a:endParaRPr>
          </a:p>
        </p:txBody>
      </p:sp>
      <p:graphicFrame>
        <p:nvGraphicFramePr>
          <p:cNvPr id="9" name="Diagram 1"/>
          <p:cNvGraphicFramePr>
            <a:graphicFrameLocks/>
          </p:cNvGraphicFramePr>
          <p:nvPr>
            <p:extLst>
              <p:ext uri="{D42A27DB-BD31-4B8C-83A1-F6EECF244321}">
                <p14:modId xmlns:p14="http://schemas.microsoft.com/office/powerpoint/2010/main" val="1649540660"/>
              </p:ext>
            </p:extLst>
          </p:nvPr>
        </p:nvGraphicFramePr>
        <p:xfrm>
          <a:off x="812800" y="838200"/>
          <a:ext cx="7247466" cy="388619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7955892" y="279713"/>
            <a:ext cx="832505" cy="706505"/>
          </a:xfrm>
          <a:prstGeom prst="rect">
            <a:avLst/>
          </a:prstGeom>
        </p:spPr>
      </p:pic>
    </p:spTree>
    <p:extLst>
      <p:ext uri="{BB962C8B-B14F-4D97-AF65-F5344CB8AC3E}">
        <p14:creationId xmlns:p14="http://schemas.microsoft.com/office/powerpoint/2010/main" val="531603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ygg-bakg-5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TextBox 2"/>
          <p:cNvSpPr txBox="1"/>
          <p:nvPr/>
        </p:nvSpPr>
        <p:spPr>
          <a:xfrm>
            <a:off x="1389345" y="2004159"/>
            <a:ext cx="6273856" cy="830997"/>
          </a:xfrm>
          <a:prstGeom prst="rect">
            <a:avLst/>
          </a:prstGeom>
          <a:noFill/>
        </p:spPr>
        <p:txBody>
          <a:bodyPr wrap="square" rtlCol="0">
            <a:spAutoFit/>
          </a:bodyPr>
          <a:lstStyle/>
          <a:p>
            <a:r>
              <a:rPr lang="en-US" dirty="0" err="1">
                <a:solidFill>
                  <a:schemeClr val="bg1"/>
                </a:solidFill>
                <a:effectLst>
                  <a:outerShdw blurRad="38100" dist="38100" dir="2700000" algn="tl">
                    <a:srgbClr val="000000">
                      <a:alpha val="43137"/>
                    </a:srgbClr>
                  </a:outerShdw>
                </a:effectLst>
              </a:rPr>
              <a:t>Ett</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sekund</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teksting</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på</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mobiltelefonen</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i</a:t>
            </a:r>
            <a:r>
              <a:rPr lang="en-US" dirty="0">
                <a:solidFill>
                  <a:schemeClr val="bg1"/>
                </a:solidFill>
                <a:effectLst>
                  <a:outerShdw blurRad="38100" dist="38100" dir="2700000" algn="tl">
                    <a:srgbClr val="000000">
                      <a:alpha val="43137"/>
                    </a:srgbClr>
                  </a:outerShdw>
                </a:effectLst>
              </a:rPr>
              <a:t> 80 km/t </a:t>
            </a:r>
          </a:p>
          <a:p>
            <a:r>
              <a:rPr lang="en-US" dirty="0" err="1">
                <a:solidFill>
                  <a:schemeClr val="bg1"/>
                </a:solidFill>
                <a:effectLst>
                  <a:outerShdw blurRad="38100" dist="38100" dir="2700000" algn="tl">
                    <a:srgbClr val="000000">
                      <a:alpha val="43137"/>
                    </a:srgbClr>
                  </a:outerShdw>
                </a:effectLst>
              </a:rPr>
              <a:t>er</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som</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å</a:t>
            </a:r>
            <a:r>
              <a:rPr lang="en-US" dirty="0">
                <a:solidFill>
                  <a:schemeClr val="bg1"/>
                </a:solidFill>
                <a:effectLst>
                  <a:outerShdw blurRad="38100" dist="38100" dir="2700000" algn="tl">
                    <a:srgbClr val="000000">
                      <a:alpha val="43137"/>
                    </a:srgbClr>
                  </a:outerShdw>
                </a:effectLst>
              </a:rPr>
              <a:t>..</a:t>
            </a:r>
          </a:p>
        </p:txBody>
      </p:sp>
      <p:sp>
        <p:nvSpPr>
          <p:cNvPr id="6" name="TextBox 5"/>
          <p:cNvSpPr txBox="1"/>
          <p:nvPr/>
        </p:nvSpPr>
        <p:spPr>
          <a:xfrm>
            <a:off x="2626158" y="2359141"/>
            <a:ext cx="3357560" cy="461665"/>
          </a:xfrm>
          <a:prstGeom prst="rect">
            <a:avLst/>
          </a:prstGeom>
          <a:noFill/>
        </p:spPr>
        <p:txBody>
          <a:bodyPr wrap="none" rtlCol="0">
            <a:spAutoFit/>
          </a:bodyPr>
          <a:lstStyle/>
          <a:p>
            <a:r>
              <a:rPr lang="en-US" dirty="0" err="1">
                <a:solidFill>
                  <a:schemeClr val="bg1"/>
                </a:solidFill>
                <a:effectLst>
                  <a:outerShdw blurRad="38100" dist="38100" dir="2700000" algn="tl">
                    <a:srgbClr val="000000">
                      <a:alpha val="43137"/>
                    </a:srgbClr>
                  </a:outerShdw>
                </a:effectLst>
              </a:rPr>
              <a:t>kjøre</a:t>
            </a:r>
            <a:r>
              <a:rPr lang="en-US" dirty="0">
                <a:solidFill>
                  <a:schemeClr val="bg1"/>
                </a:solidFill>
                <a:effectLst>
                  <a:outerShdw blurRad="38100" dist="38100" dir="2700000" algn="tl">
                    <a:srgbClr val="000000">
                      <a:alpha val="43137"/>
                    </a:srgbClr>
                  </a:outerShdw>
                </a:effectLst>
              </a:rPr>
              <a:t> 22,5 meter </a:t>
            </a:r>
            <a:r>
              <a:rPr lang="en-US" dirty="0" err="1">
                <a:solidFill>
                  <a:schemeClr val="bg1"/>
                </a:solidFill>
                <a:effectLst>
                  <a:outerShdw blurRad="38100" dist="38100" dir="2700000" algn="tl">
                    <a:srgbClr val="000000">
                      <a:alpha val="43137"/>
                    </a:srgbClr>
                  </a:outerShdw>
                </a:effectLst>
              </a:rPr>
              <a:t>i</a:t>
            </a:r>
            <a:r>
              <a:rPr lang="en-US" dirty="0">
                <a:solidFill>
                  <a:schemeClr val="bg1"/>
                </a:solidFill>
                <a:effectLst>
                  <a:outerShdw blurRad="38100" dist="38100" dir="2700000" algn="tl">
                    <a:srgbClr val="000000">
                      <a:alpha val="43137"/>
                    </a:srgbClr>
                  </a:outerShdw>
                </a:effectLst>
              </a:rPr>
              <a:t> </a:t>
            </a:r>
            <a:r>
              <a:rPr lang="en-US" dirty="0" err="1">
                <a:solidFill>
                  <a:schemeClr val="bg1"/>
                </a:solidFill>
                <a:effectLst>
                  <a:outerShdw blurRad="38100" dist="38100" dir="2700000" algn="tl">
                    <a:srgbClr val="000000">
                      <a:alpha val="43137"/>
                    </a:srgbClr>
                  </a:outerShdw>
                </a:effectLst>
              </a:rPr>
              <a:t>blinde</a:t>
            </a:r>
            <a:r>
              <a:rPr lang="en-US" dirty="0">
                <a:solidFill>
                  <a:schemeClr val="bg1"/>
                </a:solidFill>
                <a:effectLst>
                  <a:outerShdw blurRad="38100" dist="38100" dir="2700000" algn="tl">
                    <a:srgbClr val="000000">
                      <a:alpha val="43137"/>
                    </a:srgbClr>
                  </a:outerShdw>
                </a:effectLst>
              </a:rPr>
              <a:t>!   </a:t>
            </a:r>
          </a:p>
        </p:txBody>
      </p:sp>
      <p:pic>
        <p:nvPicPr>
          <p:cNvPr id="5" name="Picture 4"/>
          <p:cNvPicPr>
            <a:picLocks noChangeAspect="1"/>
          </p:cNvPicPr>
          <p:nvPr/>
        </p:nvPicPr>
        <p:blipFill>
          <a:blip r:embed="rId4"/>
          <a:stretch>
            <a:fillRect/>
          </a:stretch>
        </p:blipFill>
        <p:spPr>
          <a:xfrm>
            <a:off x="8006694" y="236707"/>
            <a:ext cx="879666" cy="746528"/>
          </a:xfrm>
          <a:prstGeom prst="rect">
            <a:avLst/>
          </a:prstGeom>
        </p:spPr>
      </p:pic>
    </p:spTree>
    <p:extLst>
      <p:ext uri="{BB962C8B-B14F-4D97-AF65-F5344CB8AC3E}">
        <p14:creationId xmlns:p14="http://schemas.microsoft.com/office/powerpoint/2010/main" val="2625725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5" name="Straight Connector 14"/>
          <p:cNvCxnSpPr/>
          <p:nvPr/>
        </p:nvCxnSpPr>
        <p:spPr>
          <a:xfrm>
            <a:off x="838200" y="4140200"/>
            <a:ext cx="748030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753" y="1416886"/>
            <a:ext cx="1172314" cy="881815"/>
          </a:xfrm>
          <a:prstGeom prst="rect">
            <a:avLst/>
          </a:prstGeom>
        </p:spPr>
      </p:pic>
      <p:sp>
        <p:nvSpPr>
          <p:cNvPr id="2" name="TextBox 1"/>
          <p:cNvSpPr txBox="1"/>
          <p:nvPr/>
        </p:nvSpPr>
        <p:spPr>
          <a:xfrm>
            <a:off x="947968" y="355180"/>
            <a:ext cx="5399299" cy="553998"/>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rgbClr val="595959"/>
                </a:solidFill>
                <a:effectLst/>
                <a:uLnTx/>
                <a:uFillTx/>
                <a:latin typeface="Calibri" charset="0"/>
                <a:ea typeface="ＭＳ Ｐゴシック" charset="0"/>
                <a:cs typeface="+mn-cs"/>
              </a:rPr>
              <a:t>Sikre</a:t>
            </a:r>
            <a:r>
              <a:rPr kumimoji="0" lang="en-US" sz="3000" b="0" i="0" u="none" strike="noStrike" kern="1200" cap="none" spc="0" normalizeH="0" baseline="0" noProof="0" dirty="0">
                <a:ln>
                  <a:noFill/>
                </a:ln>
                <a:solidFill>
                  <a:srgbClr val="595959"/>
                </a:solidFill>
                <a:effectLst/>
                <a:uLnTx/>
                <a:uFillTx/>
                <a:latin typeface="Calibri" charset="0"/>
                <a:ea typeface="ＭＳ Ｐゴシック" charset="0"/>
                <a:cs typeface="+mn-cs"/>
              </a:rPr>
              <a:t> </a:t>
            </a:r>
            <a:r>
              <a:rPr kumimoji="0" lang="en-US" sz="3000" b="0" i="1" u="none" strike="noStrike" kern="1200" cap="none" spc="0" normalizeH="0" baseline="0" noProof="0" dirty="0">
                <a:ln>
                  <a:noFill/>
                </a:ln>
                <a:solidFill>
                  <a:srgbClr val="595959"/>
                </a:solidFill>
                <a:effectLst/>
                <a:uLnTx/>
                <a:uFillTx/>
                <a:latin typeface="Calibri" charset="0"/>
                <a:ea typeface="ＭＳ Ｐゴシック" charset="0"/>
                <a:cs typeface="+mn-cs"/>
              </a:rPr>
              <a:t>alt</a:t>
            </a:r>
            <a:r>
              <a:rPr kumimoji="0" lang="en-US" sz="3000" b="0" i="0" u="none" strike="noStrike" kern="1200" cap="none" spc="0" normalizeH="0" baseline="0" noProof="0" dirty="0">
                <a:ln>
                  <a:noFill/>
                </a:ln>
                <a:solidFill>
                  <a:srgbClr val="595959"/>
                </a:solidFill>
                <a:effectLst/>
                <a:uLnTx/>
                <a:uFillTx/>
                <a:latin typeface="Calibri" charset="0"/>
                <a:ea typeface="ＭＳ Ｐゴシック" charset="0"/>
                <a:cs typeface="+mn-cs"/>
              </a:rPr>
              <a:t> </a:t>
            </a:r>
            <a:r>
              <a:rPr kumimoji="0" lang="en-US" sz="3000" b="0" i="0" u="none" strike="noStrike" kern="1200" cap="none" spc="0" normalizeH="0" baseline="0" noProof="0" dirty="0" err="1">
                <a:ln>
                  <a:noFill/>
                </a:ln>
                <a:solidFill>
                  <a:srgbClr val="595959"/>
                </a:solidFill>
                <a:effectLst/>
                <a:uLnTx/>
                <a:uFillTx/>
                <a:latin typeface="Calibri" charset="0"/>
                <a:ea typeface="ＭＳ Ｐゴシック" charset="0"/>
                <a:cs typeface="+mn-cs"/>
              </a:rPr>
              <a:t>i</a:t>
            </a:r>
            <a:r>
              <a:rPr kumimoji="0" lang="en-US" sz="3000" b="0" i="0" u="none" strike="noStrike" kern="1200" cap="none" spc="0" normalizeH="0" baseline="0" noProof="0" dirty="0">
                <a:ln>
                  <a:noFill/>
                </a:ln>
                <a:solidFill>
                  <a:srgbClr val="595959"/>
                </a:solidFill>
                <a:effectLst/>
                <a:uLnTx/>
                <a:uFillTx/>
                <a:latin typeface="Calibri" charset="0"/>
                <a:ea typeface="ＭＳ Ｐゴシック" charset="0"/>
                <a:cs typeface="+mn-cs"/>
              </a:rPr>
              <a:t> </a:t>
            </a:r>
            <a:r>
              <a:rPr kumimoji="0" lang="en-US" sz="3000" b="0" i="0" u="none" strike="noStrike" kern="1200" cap="none" spc="0" normalizeH="0" baseline="0" noProof="0" dirty="0" err="1">
                <a:ln>
                  <a:noFill/>
                </a:ln>
                <a:solidFill>
                  <a:srgbClr val="595959"/>
                </a:solidFill>
                <a:effectLst/>
                <a:uLnTx/>
                <a:uFillTx/>
                <a:latin typeface="Calibri" charset="0"/>
                <a:ea typeface="ＭＳ Ｐゴシック" charset="0"/>
                <a:cs typeface="+mn-cs"/>
              </a:rPr>
              <a:t>bilen</a:t>
            </a:r>
            <a:r>
              <a:rPr kumimoji="0" lang="en-US" sz="3000" b="0" i="0" u="none" strike="noStrike" kern="1200" cap="none" spc="0" normalizeH="0" baseline="0" noProof="0" dirty="0">
                <a:ln>
                  <a:noFill/>
                </a:ln>
                <a:solidFill>
                  <a:srgbClr val="595959"/>
                </a:solidFill>
                <a:effectLst/>
                <a:uLnTx/>
                <a:uFillTx/>
                <a:latin typeface="Calibri" charset="0"/>
                <a:ea typeface="ＭＳ Ｐゴシック" charset="0"/>
                <a:cs typeface="+mn-cs"/>
              </a:rPr>
              <a:t> </a:t>
            </a:r>
            <a:r>
              <a:rPr kumimoji="0" lang="en-US" sz="3000" b="0" i="1" u="none" strike="noStrike" kern="1200" cap="none" spc="0" normalizeH="0" baseline="0" noProof="0" dirty="0" err="1">
                <a:ln>
                  <a:noFill/>
                </a:ln>
                <a:solidFill>
                  <a:srgbClr val="595959"/>
                </a:solidFill>
                <a:effectLst/>
                <a:uLnTx/>
                <a:uFillTx/>
                <a:latin typeface="Calibri" charset="0"/>
                <a:ea typeface="ＭＳ Ｐゴシック" charset="0"/>
                <a:cs typeface="+mn-cs"/>
              </a:rPr>
              <a:t>alltid</a:t>
            </a:r>
            <a:r>
              <a:rPr kumimoji="0" lang="en-US" sz="3000" b="0" i="0" u="none" strike="noStrike" kern="1200" cap="none" spc="0" normalizeH="0" baseline="0" noProof="0" dirty="0">
                <a:ln>
                  <a:noFill/>
                </a:ln>
                <a:solidFill>
                  <a:srgbClr val="595959"/>
                </a:solidFill>
                <a:effectLst/>
                <a:uLnTx/>
                <a:uFillTx/>
                <a:latin typeface="Calibri" charset="0"/>
                <a:ea typeface="ＭＳ Ｐゴシック" charset="0"/>
                <a:cs typeface="+mn-cs"/>
              </a:rPr>
              <a:t> </a:t>
            </a:r>
            <a:r>
              <a:rPr kumimoji="0" lang="mr-IN" sz="3000" b="0" i="0" u="none" strike="noStrike" kern="1200" cap="none" spc="0" normalizeH="0" baseline="0" noProof="0" dirty="0">
                <a:ln>
                  <a:noFill/>
                </a:ln>
                <a:solidFill>
                  <a:srgbClr val="595959"/>
                </a:solidFill>
                <a:effectLst/>
                <a:uLnTx/>
                <a:uFillTx/>
                <a:latin typeface="Calibri" charset="0"/>
                <a:ea typeface="ＭＳ Ｐゴシック" charset="0"/>
                <a:cs typeface="Mangal" panose="02040503050203030202" pitchFamily="18" charset="0"/>
              </a:rPr>
              <a:t>–</a:t>
            </a:r>
            <a:r>
              <a:rPr kumimoji="0" lang="en-US" sz="3000" b="0" i="0" u="none" strike="noStrike" kern="1200" cap="none" spc="0" normalizeH="0" baseline="0" noProof="0" dirty="0">
                <a:ln>
                  <a:noFill/>
                </a:ln>
                <a:solidFill>
                  <a:srgbClr val="595959"/>
                </a:solidFill>
                <a:effectLst/>
                <a:uLnTx/>
                <a:uFillTx/>
                <a:latin typeface="Calibri" charset="0"/>
                <a:ea typeface="ＭＳ Ｐゴシック" charset="0"/>
                <a:cs typeface="+mn-cs"/>
              </a:rPr>
              <a:t> </a:t>
            </a:r>
            <a:r>
              <a:rPr kumimoji="0" lang="en-US" sz="3000" b="0" i="0" u="none" strike="noStrike" kern="1200" cap="none" spc="0" normalizeH="0" baseline="0" noProof="0" dirty="0" err="1">
                <a:ln>
                  <a:noFill/>
                </a:ln>
                <a:solidFill>
                  <a:srgbClr val="595959"/>
                </a:solidFill>
                <a:effectLst/>
                <a:uLnTx/>
                <a:uFillTx/>
                <a:latin typeface="Calibri" charset="0"/>
                <a:ea typeface="ＭＳ Ｐゴシック" charset="0"/>
                <a:cs typeface="+mn-cs"/>
              </a:rPr>
              <a:t>Vekt</a:t>
            </a:r>
            <a:r>
              <a:rPr kumimoji="0" lang="en-US" sz="3000" b="0" i="0" u="none" strike="noStrike" kern="1200" cap="none" spc="0" normalizeH="0" baseline="0" noProof="0" dirty="0">
                <a:ln>
                  <a:noFill/>
                </a:ln>
                <a:solidFill>
                  <a:srgbClr val="595959"/>
                </a:solidFill>
                <a:effectLst/>
                <a:uLnTx/>
                <a:uFillTx/>
                <a:latin typeface="Calibri" charset="0"/>
                <a:ea typeface="ＭＳ Ｐゴシック" charset="0"/>
                <a:cs typeface="+mn-cs"/>
              </a:rPr>
              <a:t> &amp; fart</a:t>
            </a:r>
          </a:p>
        </p:txBody>
      </p:sp>
      <p:grpSp>
        <p:nvGrpSpPr>
          <p:cNvPr id="8" name="Group 7"/>
          <p:cNvGrpSpPr/>
          <p:nvPr/>
        </p:nvGrpSpPr>
        <p:grpSpPr>
          <a:xfrm>
            <a:off x="1036868" y="2646121"/>
            <a:ext cx="2211304" cy="1455980"/>
            <a:chOff x="693967" y="2487358"/>
            <a:chExt cx="2211304" cy="1455980"/>
          </a:xfrm>
        </p:grpSpPr>
        <p:pic>
          <p:nvPicPr>
            <p:cNvPr id="5" name="Picture 4"/>
            <p:cNvPicPr>
              <a:picLocks noChangeAspect="1"/>
            </p:cNvPicPr>
            <p:nvPr/>
          </p:nvPicPr>
          <p:blipFill>
            <a:blip r:embed="rId6"/>
            <a:stretch>
              <a:fillRect/>
            </a:stretch>
          </p:blipFill>
          <p:spPr>
            <a:xfrm>
              <a:off x="693967" y="3048250"/>
              <a:ext cx="2211304" cy="895088"/>
            </a:xfrm>
            <a:prstGeom prst="rect">
              <a:avLst/>
            </a:prstGeom>
          </p:spPr>
        </p:pic>
        <p:sp>
          <p:nvSpPr>
            <p:cNvPr id="7" name="TextBox 6"/>
            <p:cNvSpPr txBox="1"/>
            <p:nvPr/>
          </p:nvSpPr>
          <p:spPr>
            <a:xfrm>
              <a:off x="1054419" y="2487358"/>
              <a:ext cx="1258678" cy="646331"/>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595959"/>
                  </a:solidFill>
                  <a:effectLst/>
                  <a:uLnTx/>
                  <a:uFillTx/>
                  <a:latin typeface="Calibri" charset="0"/>
                  <a:ea typeface="ＭＳ Ｐゴシック" charset="0"/>
                  <a:cs typeface="+mn-cs"/>
                </a:rPr>
                <a:t>90</a:t>
              </a:r>
              <a:r>
                <a:rPr kumimoji="0" lang="en-US" sz="2400" b="0" i="0" u="none" strike="noStrike" kern="1200" cap="none" spc="0" normalizeH="0" baseline="0" noProof="0" dirty="0">
                  <a:ln>
                    <a:noFill/>
                  </a:ln>
                  <a:solidFill>
                    <a:srgbClr val="595959"/>
                  </a:solidFill>
                  <a:effectLst/>
                  <a:uLnTx/>
                  <a:uFillTx/>
                  <a:latin typeface="Calibri" charset="0"/>
                  <a:ea typeface="ＭＳ Ｐゴシック" charset="0"/>
                  <a:cs typeface="+mn-cs"/>
                </a:rPr>
                <a:t>km/t</a:t>
              </a:r>
            </a:p>
          </p:txBody>
        </p:sp>
      </p:grpSp>
      <p:sp>
        <p:nvSpPr>
          <p:cNvPr id="3" name="Rectangle 2"/>
          <p:cNvSpPr/>
          <p:nvPr/>
        </p:nvSpPr>
        <p:spPr>
          <a:xfrm>
            <a:off x="7169151" y="1422400"/>
            <a:ext cx="1149350" cy="2711438"/>
          </a:xfrm>
          <a:prstGeom prst="rect">
            <a:avLst/>
          </a:prstGeom>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 </a:t>
            </a:r>
          </a:p>
        </p:txBody>
      </p:sp>
      <p:sp>
        <p:nvSpPr>
          <p:cNvPr id="4" name="Explosion 1 3"/>
          <p:cNvSpPr/>
          <p:nvPr/>
        </p:nvSpPr>
        <p:spPr>
          <a:xfrm>
            <a:off x="6908800" y="3399640"/>
            <a:ext cx="558800" cy="588161"/>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4" name="Explosion 1 13"/>
          <p:cNvSpPr/>
          <p:nvPr/>
        </p:nvSpPr>
        <p:spPr>
          <a:xfrm>
            <a:off x="6965245" y="1675645"/>
            <a:ext cx="337256" cy="478814"/>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xtBox 19"/>
          <p:cNvSpPr txBox="1"/>
          <p:nvPr/>
        </p:nvSpPr>
        <p:spPr>
          <a:xfrm>
            <a:off x="7285281" y="1497088"/>
            <a:ext cx="1033220" cy="646331"/>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595959"/>
                </a:solidFill>
                <a:effectLst/>
                <a:uLnTx/>
                <a:uFillTx/>
                <a:latin typeface="Calibri" charset="0"/>
                <a:ea typeface="ＭＳ Ｐゴシック" charset="0"/>
                <a:cs typeface="+mn-cs"/>
              </a:rPr>
              <a:t>=22</a:t>
            </a:r>
            <a:r>
              <a:rPr kumimoji="0" lang="en-US" sz="1200" b="0" i="0" u="none" strike="noStrike" kern="1200" cap="none" spc="0" normalizeH="0" baseline="0" noProof="0" dirty="0">
                <a:ln>
                  <a:noFill/>
                </a:ln>
                <a:solidFill>
                  <a:srgbClr val="595959"/>
                </a:solidFill>
                <a:effectLst/>
                <a:uLnTx/>
                <a:uFillTx/>
                <a:latin typeface="Calibri" charset="0"/>
                <a:ea typeface="ＭＳ Ｐゴシック" charset="0"/>
                <a:cs typeface="+mn-cs"/>
              </a:rPr>
              <a:t>kg</a:t>
            </a:r>
          </a:p>
        </p:txBody>
      </p:sp>
      <p:sp>
        <p:nvSpPr>
          <p:cNvPr id="12" name="TextBox 11"/>
          <p:cNvSpPr txBox="1"/>
          <p:nvPr/>
        </p:nvSpPr>
        <p:spPr>
          <a:xfrm>
            <a:off x="1063299" y="1416886"/>
            <a:ext cx="736188" cy="384721"/>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595959"/>
                </a:solidFill>
                <a:effectLst/>
                <a:uLnTx/>
                <a:uFillTx/>
                <a:latin typeface="Calibri" charset="0"/>
                <a:ea typeface="ＭＳ Ｐゴシック" charset="0"/>
                <a:cs typeface="+mn-cs"/>
              </a:rPr>
              <a:t>0,7</a:t>
            </a:r>
            <a:r>
              <a:rPr kumimoji="0" lang="en-US" sz="1200" b="0" i="0" u="none" strike="noStrike" kern="1200" cap="none" spc="0" normalizeH="0" baseline="0" noProof="0" dirty="0">
                <a:ln>
                  <a:noFill/>
                </a:ln>
                <a:solidFill>
                  <a:srgbClr val="595959"/>
                </a:solidFill>
                <a:effectLst/>
                <a:uLnTx/>
                <a:uFillTx/>
                <a:latin typeface="Calibri" charset="0"/>
                <a:ea typeface="ＭＳ Ｐゴシック" charset="0"/>
                <a:cs typeface="+mn-cs"/>
              </a:rPr>
              <a:t>kg </a:t>
            </a:r>
          </a:p>
        </p:txBody>
      </p:sp>
      <p:pic>
        <p:nvPicPr>
          <p:cNvPr id="10" name="Crash Metal 2.ca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5700" y="4386020"/>
            <a:ext cx="173280" cy="173280"/>
          </a:xfrm>
          <a:prstGeom prst="rect">
            <a:avLst/>
          </a:prstGeom>
        </p:spPr>
      </p:pic>
      <p:pic>
        <p:nvPicPr>
          <p:cNvPr id="17" name="Picture 16"/>
          <p:cNvPicPr>
            <a:picLocks noChangeAspect="1"/>
          </p:cNvPicPr>
          <p:nvPr/>
        </p:nvPicPr>
        <p:blipFill>
          <a:blip r:embed="rId8"/>
          <a:stretch>
            <a:fillRect/>
          </a:stretch>
        </p:blipFill>
        <p:spPr>
          <a:xfrm>
            <a:off x="3937000" y="2298701"/>
            <a:ext cx="1257300" cy="546100"/>
          </a:xfrm>
          <a:prstGeom prst="rect">
            <a:avLst/>
          </a:prstGeom>
        </p:spPr>
      </p:pic>
    </p:spTree>
    <p:extLst>
      <p:ext uri="{BB962C8B-B14F-4D97-AF65-F5344CB8AC3E}">
        <p14:creationId xmlns:p14="http://schemas.microsoft.com/office/powerpoint/2010/main" val="4041966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0" presetClass="path" presetSubtype="0" accel="50000" fill="hold" nodeType="withEffect">
                                  <p:stCondLst>
                                    <p:cond delay="0"/>
                                  </p:stCondLst>
                                  <p:childTnLst>
                                    <p:animMotion origin="layout" path="M -1.38889E-6 3.20988E-6 L 0.43663 3.20988E-6 " pathEditMode="relative" rAng="0" ptsTypes="AA">
                                      <p:cBhvr>
                                        <p:cTn id="14" dur="1000" fill="hold"/>
                                        <p:tgtEl>
                                          <p:spTgt spid="8"/>
                                        </p:tgtEl>
                                        <p:attrNameLst>
                                          <p:attrName>ppt_x</p:attrName>
                                          <p:attrName>ppt_y</p:attrName>
                                        </p:attrNameLst>
                                      </p:cBhvr>
                                      <p:rCtr x="21823" y="0"/>
                                    </p:animMotion>
                                  </p:childTnLst>
                                </p:cTn>
                              </p:par>
                              <p:par>
                                <p:cTn id="15" presetID="53" presetClass="entr" presetSubtype="16"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0" presetClass="path" presetSubtype="0" accel="50000" fill="hold" nodeType="withEffect">
                                  <p:stCondLst>
                                    <p:cond delay="0"/>
                                  </p:stCondLst>
                                  <p:childTnLst>
                                    <p:animMotion origin="layout" path="M -1.11111E-6 -3.45679E-6 L 0.57083 0.01976 " pathEditMode="relative" rAng="0" ptsTypes="AA">
                                      <p:cBhvr>
                                        <p:cTn id="31" dur="1000" fill="hold"/>
                                        <p:tgtEl>
                                          <p:spTgt spid="6"/>
                                        </p:tgtEl>
                                        <p:attrNameLst>
                                          <p:attrName>ppt_x</p:attrName>
                                          <p:attrName>ppt_y</p:attrName>
                                        </p:attrNameLst>
                                      </p:cBhvr>
                                      <p:rCtr x="28542" y="988"/>
                                    </p:animMotion>
                                  </p:childTnLst>
                                </p:cTn>
                              </p:par>
                              <p:par>
                                <p:cTn id="32" presetID="1" presetClass="mediacall" presetSubtype="0" fill="hold" nodeType="withEffect">
                                  <p:stCondLst>
                                    <p:cond delay="1000"/>
                                  </p:stCondLst>
                                  <p:childTnLst>
                                    <p:cmd type="call" cmd="playFrom(0.0)">
                                      <p:cBhvr>
                                        <p:cTn id="33" dur="66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698" fill="hold"/>
                                        <p:tgtEl>
                                          <p:spTgt spid="10"/>
                                        </p:tgtEl>
                                      </p:cBhvr>
                                    </p:cmd>
                                  </p:childTnLst>
                                </p:cTn>
                              </p:par>
                            </p:childTnLst>
                          </p:cTn>
                        </p:par>
                      </p:childTnLst>
                    </p:cTn>
                  </p:par>
                </p:childTnLst>
              </p:cTn>
              <p:nextCondLst>
                <p:cond evt="onClick" delay="0">
                  <p:tgtEl>
                    <p:spTgt spid="10"/>
                  </p:tgtEl>
                </p:cond>
              </p:nextCondLst>
            </p:seq>
            <p:audio>
              <p:cMediaNode vol="80000">
                <p:cTn id="39" fill="hold" display="0">
                  <p:stCondLst>
                    <p:cond delay="indefinite"/>
                  </p:stCondLst>
                  <p:endCondLst>
                    <p:cond evt="onStopAudio" delay="0">
                      <p:tgtEl>
                        <p:sldTgt/>
                      </p:tgtEl>
                    </p:cond>
                  </p:endCondLst>
                </p:cTn>
                <p:tgtEl>
                  <p:spTgt spid="10"/>
                </p:tgtEl>
              </p:cMediaNode>
            </p:audio>
          </p:childTnLst>
        </p:cTn>
      </p:par>
    </p:tnLst>
    <p:bldLst>
      <p:bldP spid="4" grpId="0" animBg="1"/>
      <p:bldP spid="14" grpId="0" animBg="1"/>
      <p:bldP spid="20" grpId="0"/>
      <p:bldP spid="12" grpId="0"/>
      <p:bldP spid="12" grpId="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rygg-bak-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Plassholder for tekst 1"/>
          <p:cNvSpPr>
            <a:spLocks noGrp="1"/>
          </p:cNvSpPr>
          <p:nvPr>
            <p:ph type="body" sz="quarter" idx="13"/>
          </p:nvPr>
        </p:nvSpPr>
        <p:spPr>
          <a:xfrm>
            <a:off x="600705" y="1105571"/>
            <a:ext cx="7794375" cy="3670298"/>
          </a:xfrm>
        </p:spPr>
        <p:txBody>
          <a:bodyPr>
            <a:normAutofit/>
          </a:bodyPr>
          <a:lstStyle/>
          <a:p>
            <a:r>
              <a:rPr lang="nb-NO" dirty="0">
                <a:solidFill>
                  <a:srgbClr val="FFFFFF"/>
                </a:solidFill>
                <a:effectLst>
                  <a:outerShdw blurRad="38100" dist="38100" dir="2700000" algn="tl">
                    <a:srgbClr val="000000">
                      <a:alpha val="43137"/>
                    </a:srgbClr>
                  </a:outerShdw>
                </a:effectLst>
              </a:rPr>
              <a:t>Bruk tid før kjøreturen på å sikre lasten</a:t>
            </a:r>
          </a:p>
          <a:p>
            <a:r>
              <a:rPr lang="nb-NO" dirty="0">
                <a:solidFill>
                  <a:srgbClr val="FFFFFF"/>
                </a:solidFill>
                <a:effectLst>
                  <a:outerShdw blurRad="38100" dist="38100" dir="2700000" algn="tl">
                    <a:srgbClr val="000000">
                      <a:alpha val="43137"/>
                    </a:srgbClr>
                  </a:outerShdw>
                </a:effectLst>
              </a:rPr>
              <a:t>Ikke la gjenstander som telefon, pc, </a:t>
            </a:r>
            <a:r>
              <a:rPr lang="nb-NO" dirty="0" err="1">
                <a:solidFill>
                  <a:srgbClr val="FFFFFF"/>
                </a:solidFill>
                <a:effectLst>
                  <a:outerShdw blurRad="38100" dist="38100" dir="2700000" algn="tl">
                    <a:srgbClr val="000000">
                      <a:alpha val="43137"/>
                    </a:srgbClr>
                  </a:outerShdw>
                </a:effectLst>
              </a:rPr>
              <a:t>ipad</a:t>
            </a:r>
            <a:r>
              <a:rPr lang="nb-NO" dirty="0">
                <a:solidFill>
                  <a:srgbClr val="FFFFFF"/>
                </a:solidFill>
                <a:effectLst>
                  <a:outerShdw blurRad="38100" dist="38100" dir="2700000" algn="tl">
                    <a:srgbClr val="000000">
                      <a:alpha val="43137"/>
                    </a:srgbClr>
                  </a:outerShdw>
                </a:effectLst>
              </a:rPr>
              <a:t> og flasker ligge usikret i bilen</a:t>
            </a:r>
          </a:p>
          <a:p>
            <a:r>
              <a:rPr lang="nb-NO" dirty="0">
                <a:solidFill>
                  <a:srgbClr val="FFFFFF"/>
                </a:solidFill>
                <a:effectLst>
                  <a:outerShdw blurRad="38100" dist="38100" dir="2700000" algn="tl">
                    <a:srgbClr val="000000">
                      <a:alpha val="43137"/>
                    </a:srgbClr>
                  </a:outerShdw>
                </a:effectLst>
              </a:rPr>
              <a:t>Bæreposer bør plasseres på gulvet, helst fremme</a:t>
            </a:r>
          </a:p>
          <a:p>
            <a:r>
              <a:rPr lang="nb-NO" dirty="0">
                <a:solidFill>
                  <a:srgbClr val="FFFFFF"/>
                </a:solidFill>
                <a:effectLst>
                  <a:outerShdw blurRad="38100" dist="38100" dir="2700000" algn="tl">
                    <a:srgbClr val="000000">
                      <a:alpha val="43137"/>
                    </a:srgbClr>
                  </a:outerShdw>
                </a:effectLst>
              </a:rPr>
              <a:t>Sjekk bilens vognkort eller instruksjonsbok for tillatt maksimalvekt og nyttelast inkludert passasjerer. </a:t>
            </a:r>
          </a:p>
          <a:p>
            <a:r>
              <a:rPr lang="nb-NO" dirty="0">
                <a:solidFill>
                  <a:srgbClr val="FFFFFF"/>
                </a:solidFill>
                <a:effectLst>
                  <a:outerShdw blurRad="38100" dist="38100" dir="2700000" algn="tl">
                    <a:srgbClr val="000000">
                      <a:alpha val="43137"/>
                    </a:srgbClr>
                  </a:outerShdw>
                </a:effectLst>
              </a:rPr>
              <a:t>Tung bagasje skal ligge lavt og langt framme i bagasjerommet. </a:t>
            </a:r>
          </a:p>
          <a:p>
            <a:r>
              <a:rPr lang="nb-NO" dirty="0">
                <a:solidFill>
                  <a:srgbClr val="FFFFFF"/>
                </a:solidFill>
                <a:effectLst>
                  <a:outerShdw blurRad="38100" dist="38100" dir="2700000" algn="tl">
                    <a:srgbClr val="000000">
                      <a:alpha val="43137"/>
                    </a:srgbClr>
                  </a:outerShdw>
                </a:effectLst>
              </a:rPr>
              <a:t>Bruk festepunktene i bilen. </a:t>
            </a:r>
          </a:p>
          <a:p>
            <a:r>
              <a:rPr lang="nb-NO" dirty="0">
                <a:solidFill>
                  <a:srgbClr val="FFFFFF"/>
                </a:solidFill>
                <a:effectLst>
                  <a:outerShdw blurRad="38100" dist="38100" dir="2700000" algn="tl">
                    <a:srgbClr val="000000">
                      <a:alpha val="43137"/>
                    </a:srgbClr>
                  </a:outerShdw>
                </a:effectLst>
              </a:rPr>
              <a:t>Eventuelt bruk sikkerhetsbelte/lastestropper for å sikre last.</a:t>
            </a:r>
          </a:p>
          <a:p>
            <a:endParaRPr lang="nb-NO" dirty="0">
              <a:solidFill>
                <a:srgbClr val="FFFFFF"/>
              </a:solidFill>
              <a:effectLst>
                <a:outerShdw blurRad="38100" dist="38100" dir="2700000" algn="tl">
                  <a:srgbClr val="000000">
                    <a:alpha val="43137"/>
                  </a:srgbClr>
                </a:outerShdw>
              </a:effectLst>
            </a:endParaRPr>
          </a:p>
          <a:p>
            <a:endParaRPr lang="nb-NO" dirty="0">
              <a:solidFill>
                <a:srgbClr val="FFFFFF"/>
              </a:solidFill>
              <a:effectLst>
                <a:outerShdw blurRad="38100" dist="38100" dir="2700000" algn="tl">
                  <a:srgbClr val="000000">
                    <a:alpha val="43137"/>
                  </a:srgbClr>
                </a:outerShdw>
              </a:effectLst>
            </a:endParaRPr>
          </a:p>
        </p:txBody>
      </p:sp>
      <p:sp>
        <p:nvSpPr>
          <p:cNvPr id="3" name="Tittel 2"/>
          <p:cNvSpPr>
            <a:spLocks noGrp="1"/>
          </p:cNvSpPr>
          <p:nvPr>
            <p:ph type="title"/>
          </p:nvPr>
        </p:nvSpPr>
        <p:spPr>
          <a:xfrm>
            <a:off x="600705" y="541866"/>
            <a:ext cx="7353300" cy="563705"/>
          </a:xfrm>
        </p:spPr>
        <p:txBody>
          <a:bodyPr/>
          <a:lstStyle/>
          <a:p>
            <a:r>
              <a:rPr lang="nb-NO" dirty="0">
                <a:solidFill>
                  <a:srgbClr val="FFFFFF"/>
                </a:solidFill>
                <a:effectLst>
                  <a:outerShdw blurRad="38100" dist="38100" dir="2700000" algn="tl">
                    <a:srgbClr val="000000">
                      <a:alpha val="43137"/>
                    </a:srgbClr>
                  </a:outerShdw>
                </a:effectLst>
              </a:rPr>
              <a:t>Tips for sikring av last</a:t>
            </a:r>
          </a:p>
        </p:txBody>
      </p:sp>
      <p:pic>
        <p:nvPicPr>
          <p:cNvPr id="5" name="Picture 4"/>
          <p:cNvPicPr>
            <a:picLocks noChangeAspect="1"/>
          </p:cNvPicPr>
          <p:nvPr/>
        </p:nvPicPr>
        <p:blipFill>
          <a:blip r:embed="rId4"/>
          <a:stretch>
            <a:fillRect/>
          </a:stretch>
        </p:blipFill>
        <p:spPr>
          <a:xfrm>
            <a:off x="8006694" y="138093"/>
            <a:ext cx="879666" cy="746528"/>
          </a:xfrm>
          <a:prstGeom prst="rect">
            <a:avLst/>
          </a:prstGeom>
        </p:spPr>
      </p:pic>
    </p:spTree>
    <p:extLst>
      <p:ext uri="{BB962C8B-B14F-4D97-AF65-F5344CB8AC3E}">
        <p14:creationId xmlns:p14="http://schemas.microsoft.com/office/powerpoint/2010/main" val="74511642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8BB48-AE69-46BA-8A0E-AD8FDED0E02E}"/>
              </a:ext>
            </a:extLst>
          </p:cNvPr>
          <p:cNvPicPr>
            <a:picLocks noChangeAspect="1"/>
          </p:cNvPicPr>
          <p:nvPr/>
        </p:nvPicPr>
        <p:blipFill>
          <a:blip r:embed="rId2"/>
          <a:stretch>
            <a:fillRect/>
          </a:stretch>
        </p:blipFill>
        <p:spPr>
          <a:xfrm>
            <a:off x="1481060" y="206297"/>
            <a:ext cx="6181880" cy="4730906"/>
          </a:xfrm>
          <a:prstGeom prst="rect">
            <a:avLst/>
          </a:prstGeom>
        </p:spPr>
      </p:pic>
      <p:sp>
        <p:nvSpPr>
          <p:cNvPr id="2" name="Text Placeholder 1">
            <a:extLst>
              <a:ext uri="{FF2B5EF4-FFF2-40B4-BE49-F238E27FC236}">
                <a16:creationId xmlns:a16="http://schemas.microsoft.com/office/drawing/2014/main" id="{8FA78854-773D-4E2E-A5F8-53602A3C1310}"/>
              </a:ext>
            </a:extLst>
          </p:cNvPr>
          <p:cNvSpPr>
            <a:spLocks noGrp="1"/>
          </p:cNvSpPr>
          <p:nvPr>
            <p:ph type="body" sz="quarter" idx="13"/>
          </p:nvPr>
        </p:nvSpPr>
        <p:spPr/>
        <p:txBody>
          <a:bodyPr/>
          <a:lstStyle/>
          <a:p>
            <a:endParaRPr lang="nb-NO" dirty="0"/>
          </a:p>
        </p:txBody>
      </p:sp>
      <p:sp>
        <p:nvSpPr>
          <p:cNvPr id="3" name="Title 2">
            <a:extLst>
              <a:ext uri="{FF2B5EF4-FFF2-40B4-BE49-F238E27FC236}">
                <a16:creationId xmlns:a16="http://schemas.microsoft.com/office/drawing/2014/main" id="{F4B9626E-9477-4487-82BE-86C7041AE4A3}"/>
              </a:ext>
            </a:extLst>
          </p:cNvPr>
          <p:cNvSpPr>
            <a:spLocks noGrp="1"/>
          </p:cNvSpPr>
          <p:nvPr>
            <p:ph type="title"/>
          </p:nvPr>
        </p:nvSpPr>
        <p:spPr/>
        <p:txBody>
          <a:bodyPr/>
          <a:lstStyle/>
          <a:p>
            <a:r>
              <a:rPr lang="nb-NO" dirty="0"/>
              <a:t>Hva er en god vane, hva skal til for å endre en vane?</a:t>
            </a:r>
          </a:p>
        </p:txBody>
      </p:sp>
    </p:spTree>
    <p:extLst>
      <p:ext uri="{BB962C8B-B14F-4D97-AF65-F5344CB8AC3E}">
        <p14:creationId xmlns:p14="http://schemas.microsoft.com/office/powerpoint/2010/main" val="8076363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F70E0B-9A7B-43F1-9592-2FB823F58003}"/>
              </a:ext>
            </a:extLst>
          </p:cNvPr>
          <p:cNvPicPr>
            <a:picLocks noChangeAspect="1"/>
          </p:cNvPicPr>
          <p:nvPr/>
        </p:nvPicPr>
        <p:blipFill>
          <a:blip r:embed="rId2"/>
          <a:stretch>
            <a:fillRect/>
          </a:stretch>
        </p:blipFill>
        <p:spPr>
          <a:xfrm>
            <a:off x="1490205" y="337372"/>
            <a:ext cx="6163590" cy="4468755"/>
          </a:xfrm>
          <a:prstGeom prst="rect">
            <a:avLst/>
          </a:prstGeom>
        </p:spPr>
      </p:pic>
      <p:sp>
        <p:nvSpPr>
          <p:cNvPr id="2" name="Text Placeholder 1">
            <a:extLst>
              <a:ext uri="{FF2B5EF4-FFF2-40B4-BE49-F238E27FC236}">
                <a16:creationId xmlns:a16="http://schemas.microsoft.com/office/drawing/2014/main" id="{FDCCEBDB-2B65-436C-8D89-6D219354462B}"/>
              </a:ext>
            </a:extLst>
          </p:cNvPr>
          <p:cNvSpPr>
            <a:spLocks noGrp="1"/>
          </p:cNvSpPr>
          <p:nvPr>
            <p:ph type="body" sz="quarter" idx="13"/>
          </p:nvPr>
        </p:nvSpPr>
        <p:spPr/>
        <p:txBody>
          <a:bodyPr/>
          <a:lstStyle/>
          <a:p>
            <a:endParaRPr lang="nb-NO" dirty="0"/>
          </a:p>
        </p:txBody>
      </p:sp>
      <p:sp>
        <p:nvSpPr>
          <p:cNvPr id="3" name="Title 2">
            <a:extLst>
              <a:ext uri="{FF2B5EF4-FFF2-40B4-BE49-F238E27FC236}">
                <a16:creationId xmlns:a16="http://schemas.microsoft.com/office/drawing/2014/main" id="{713CEA23-81CF-4169-8BD0-2DE2112DE116}"/>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98769061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04824-58EE-4497-997B-572BE7336720}"/>
              </a:ext>
            </a:extLst>
          </p:cNvPr>
          <p:cNvPicPr>
            <a:picLocks noChangeAspect="1"/>
          </p:cNvPicPr>
          <p:nvPr/>
        </p:nvPicPr>
        <p:blipFill>
          <a:blip r:embed="rId2"/>
          <a:stretch>
            <a:fillRect/>
          </a:stretch>
        </p:blipFill>
        <p:spPr>
          <a:xfrm>
            <a:off x="2422973" y="962266"/>
            <a:ext cx="4298053" cy="3218967"/>
          </a:xfrm>
          <a:prstGeom prst="rect">
            <a:avLst/>
          </a:prstGeom>
        </p:spPr>
      </p:pic>
      <p:sp>
        <p:nvSpPr>
          <p:cNvPr id="2" name="Text Placeholder 1">
            <a:extLst>
              <a:ext uri="{FF2B5EF4-FFF2-40B4-BE49-F238E27FC236}">
                <a16:creationId xmlns:a16="http://schemas.microsoft.com/office/drawing/2014/main" id="{8CDC32E0-F01D-44BF-B754-AD87B9316D63}"/>
              </a:ext>
            </a:extLst>
          </p:cNvPr>
          <p:cNvSpPr>
            <a:spLocks noGrp="1"/>
          </p:cNvSpPr>
          <p:nvPr>
            <p:ph type="body" sz="quarter" idx="13"/>
          </p:nvPr>
        </p:nvSpPr>
        <p:spPr/>
        <p:txBody>
          <a:bodyPr/>
          <a:lstStyle/>
          <a:p>
            <a:endParaRPr lang="nb-NO" dirty="0"/>
          </a:p>
        </p:txBody>
      </p:sp>
      <p:sp>
        <p:nvSpPr>
          <p:cNvPr id="3" name="Title 2">
            <a:extLst>
              <a:ext uri="{FF2B5EF4-FFF2-40B4-BE49-F238E27FC236}">
                <a16:creationId xmlns:a16="http://schemas.microsoft.com/office/drawing/2014/main" id="{EEE238BD-4C7F-408F-B1BE-DF00F8687A2E}"/>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22446447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044B05-0135-4C02-9AA4-FF1AC473B9B2}"/>
              </a:ext>
            </a:extLst>
          </p:cNvPr>
          <p:cNvPicPr>
            <a:picLocks noChangeAspect="1"/>
          </p:cNvPicPr>
          <p:nvPr/>
        </p:nvPicPr>
        <p:blipFill>
          <a:blip r:embed="rId2"/>
          <a:stretch>
            <a:fillRect/>
          </a:stretch>
        </p:blipFill>
        <p:spPr>
          <a:xfrm>
            <a:off x="3044819" y="11208"/>
            <a:ext cx="3054361" cy="5121084"/>
          </a:xfrm>
          <a:prstGeom prst="rect">
            <a:avLst/>
          </a:prstGeom>
        </p:spPr>
      </p:pic>
      <p:sp>
        <p:nvSpPr>
          <p:cNvPr id="2" name="Text Placeholder 1">
            <a:extLst>
              <a:ext uri="{FF2B5EF4-FFF2-40B4-BE49-F238E27FC236}">
                <a16:creationId xmlns:a16="http://schemas.microsoft.com/office/drawing/2014/main" id="{0837258F-76B7-48B2-A078-44574AE2FE53}"/>
              </a:ext>
            </a:extLst>
          </p:cNvPr>
          <p:cNvSpPr>
            <a:spLocks noGrp="1"/>
          </p:cNvSpPr>
          <p:nvPr>
            <p:ph type="body" sz="quarter" idx="13"/>
          </p:nvPr>
        </p:nvSpPr>
        <p:spPr/>
        <p:txBody>
          <a:bodyPr/>
          <a:lstStyle/>
          <a:p>
            <a:endParaRPr lang="nb-NO"/>
          </a:p>
        </p:txBody>
      </p:sp>
      <p:sp>
        <p:nvSpPr>
          <p:cNvPr id="3" name="Title 2">
            <a:extLst>
              <a:ext uri="{FF2B5EF4-FFF2-40B4-BE49-F238E27FC236}">
                <a16:creationId xmlns:a16="http://schemas.microsoft.com/office/drawing/2014/main" id="{54E90951-DCD2-4F91-B7DC-A416C051CCF5}"/>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41600679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337"/>
            <a:ext cx="7353300" cy="1349107"/>
          </a:xfrm>
        </p:spPr>
        <p:txBody>
          <a:bodyPr>
            <a:normAutofit fontScale="90000"/>
          </a:bodyPr>
          <a:lstStyle/>
          <a:p>
            <a:br>
              <a:rPr lang="nb-NO" dirty="0"/>
            </a:br>
            <a:br>
              <a:rPr lang="nb-NO" dirty="0"/>
            </a:br>
            <a:br>
              <a:rPr lang="nb-NO" dirty="0"/>
            </a:br>
            <a:r>
              <a:rPr lang="nb-NO" dirty="0"/>
              <a:t>Sykkelhjelm reduserer risiko for  hodeskader med 80%</a:t>
            </a:r>
            <a:br>
              <a:rPr lang="nb-NO" dirty="0"/>
            </a:br>
            <a:endParaRPr lang="nb-NO" dirty="0"/>
          </a:p>
        </p:txBody>
      </p:sp>
      <p:pic>
        <p:nvPicPr>
          <p:cNvPr id="7170" name="Picture 2" descr="Kvinne sykl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0741" y="1167299"/>
            <a:ext cx="348615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96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a:t>Har du husket å ta frem refleksen?</a:t>
            </a:r>
            <a:br>
              <a:rPr lang="nb-NO" dirty="0"/>
            </a:br>
            <a:r>
              <a:rPr lang="nb-NO" dirty="0"/>
              <a:t>Hva med de dere besøker?</a:t>
            </a:r>
          </a:p>
        </p:txBody>
      </p:sp>
      <p:sp>
        <p:nvSpPr>
          <p:cNvPr id="3" name="Content Placeholder 2"/>
          <p:cNvSpPr>
            <a:spLocks noGrp="1"/>
          </p:cNvSpPr>
          <p:nvPr>
            <p:ph idx="1"/>
          </p:nvPr>
        </p:nvSpPr>
        <p:spPr/>
        <p:txBody>
          <a:bodyPr/>
          <a:lstStyle/>
          <a:p>
            <a:endParaRPr lang="nb-NO" dirty="0">
              <a:solidFill>
                <a:srgbClr val="222222"/>
              </a:solidFill>
              <a:latin typeface="DIN"/>
            </a:endParaRPr>
          </a:p>
          <a:p>
            <a:r>
              <a:rPr lang="nb-NO" dirty="0">
                <a:solidFill>
                  <a:srgbClr val="222222"/>
                </a:solidFill>
                <a:latin typeface="DIN"/>
              </a:rPr>
              <a:t>Bilisten har 10 sekunder til å reagere hvis du bruker refleks, går du uten har han bare 2 sekunder til rådighet.</a:t>
            </a:r>
          </a:p>
          <a:p>
            <a:pPr marL="0" indent="0">
              <a:buNone/>
            </a:pPr>
            <a:r>
              <a:rPr lang="nb-NO" dirty="0">
                <a:solidFill>
                  <a:srgbClr val="222222"/>
                </a:solidFill>
                <a:latin typeface="Oblik-light"/>
              </a:rPr>
              <a:t>  </a:t>
            </a:r>
          </a:p>
          <a:p>
            <a:r>
              <a:rPr lang="nb-NO" dirty="0">
                <a:solidFill>
                  <a:srgbClr val="222222"/>
                </a:solidFill>
                <a:latin typeface="Oblik-light"/>
              </a:rPr>
              <a:t>Bare 31 prosent bruker den </a:t>
            </a:r>
          </a:p>
          <a:p>
            <a:pPr marL="0" indent="0">
              <a:buNone/>
            </a:pPr>
            <a:r>
              <a:rPr lang="nb-NO" dirty="0">
                <a:solidFill>
                  <a:srgbClr val="222222"/>
                </a:solidFill>
                <a:latin typeface="Oblik-light"/>
              </a:rPr>
              <a:t>lille livredderen.</a:t>
            </a:r>
            <a:endParaRPr lang="nb-NO"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731" y="2753066"/>
            <a:ext cx="1718298" cy="223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3530241" y="3371919"/>
            <a:ext cx="1600339" cy="1600339"/>
          </a:xfrm>
          <a:prstGeom prst="rect">
            <a:avLst/>
          </a:prstGeom>
        </p:spPr>
      </p:pic>
    </p:spTree>
    <p:extLst>
      <p:ext uri="{BB962C8B-B14F-4D97-AF65-F5344CB8AC3E}">
        <p14:creationId xmlns:p14="http://schemas.microsoft.com/office/powerpoint/2010/main" val="1715525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D76B-D0EB-44DA-AFB0-C94A3DD79D30}"/>
              </a:ext>
            </a:extLst>
          </p:cNvPr>
          <p:cNvSpPr>
            <a:spLocks noGrp="1"/>
          </p:cNvSpPr>
          <p:nvPr>
            <p:ph type="title"/>
          </p:nvPr>
        </p:nvSpPr>
        <p:spPr/>
        <p:txBody>
          <a:bodyPr/>
          <a:lstStyle/>
          <a:p>
            <a:r>
              <a:rPr lang="nb-NO" dirty="0"/>
              <a:t>Trygg Trafikk samarbeid om Trafikksikker kommune</a:t>
            </a:r>
          </a:p>
        </p:txBody>
      </p:sp>
      <p:sp>
        <p:nvSpPr>
          <p:cNvPr id="3" name="Content Placeholder 2">
            <a:extLst>
              <a:ext uri="{FF2B5EF4-FFF2-40B4-BE49-F238E27FC236}">
                <a16:creationId xmlns:a16="http://schemas.microsoft.com/office/drawing/2014/main" id="{4FEC844E-28B1-46E4-9F1E-AB50DCA3C103}"/>
              </a:ext>
            </a:extLst>
          </p:cNvPr>
          <p:cNvSpPr>
            <a:spLocks noGrp="1"/>
          </p:cNvSpPr>
          <p:nvPr>
            <p:ph idx="1"/>
          </p:nvPr>
        </p:nvSpPr>
        <p:spPr/>
        <p:txBody>
          <a:bodyPr/>
          <a:lstStyle/>
          <a:p>
            <a:r>
              <a:rPr lang="nb-NO" dirty="0"/>
              <a:t>Hva trenger dere hjelp til </a:t>
            </a:r>
          </a:p>
          <a:p>
            <a:r>
              <a:rPr lang="nb-NO" dirty="0"/>
              <a:t>Hva kan Trygg Trafikk gjøre for dere</a:t>
            </a:r>
          </a:p>
          <a:p>
            <a:r>
              <a:rPr lang="nb-NO" dirty="0"/>
              <a:t>Hvilke utfordringer har dere i forhold til å få kriteriene på plass </a:t>
            </a:r>
          </a:p>
          <a:p>
            <a:r>
              <a:rPr lang="nb-NO" dirty="0"/>
              <a:t>Hvilke fordeler ser dere med konseptet</a:t>
            </a:r>
          </a:p>
          <a:p>
            <a:r>
              <a:rPr lang="nb-NO" dirty="0"/>
              <a:t>Hvordan kan dere gjøre kriteriene kjent i organisasjonen</a:t>
            </a:r>
          </a:p>
        </p:txBody>
      </p:sp>
      <p:sp>
        <p:nvSpPr>
          <p:cNvPr id="4" name="Footer Placeholder 3">
            <a:extLst>
              <a:ext uri="{FF2B5EF4-FFF2-40B4-BE49-F238E27FC236}">
                <a16:creationId xmlns:a16="http://schemas.microsoft.com/office/drawing/2014/main" id="{160028F6-A718-49D7-92D6-518823B669EA}"/>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B5F79D3-8DB1-4541-8E07-304B9BD3A4E6}"/>
              </a:ext>
            </a:extLst>
          </p:cNvPr>
          <p:cNvSpPr>
            <a:spLocks noGrp="1"/>
          </p:cNvSpPr>
          <p:nvPr>
            <p:ph type="sldNum" sz="quarter" idx="12"/>
          </p:nvPr>
        </p:nvSpPr>
        <p:spPr/>
        <p:txBody>
          <a:bodyPr/>
          <a:lstStyle/>
          <a:p>
            <a:fld id="{EE5AC179-0DAF-C043-A9CF-B1A744A9B283}" type="slidenum">
              <a:rPr lang="nb-NO" smtClean="0"/>
              <a:t>39</a:t>
            </a:fld>
            <a:endParaRPr lang="nb-NO"/>
          </a:p>
        </p:txBody>
      </p:sp>
    </p:spTree>
    <p:extLst>
      <p:ext uri="{BB962C8B-B14F-4D97-AF65-F5344CB8AC3E}">
        <p14:creationId xmlns:p14="http://schemas.microsoft.com/office/powerpoint/2010/main" val="388092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rotWithShape="1">
          <a:blip r:embed="rId3"/>
          <a:srcRect l="767" t="11765" r="1171" b="14369"/>
          <a:stretch/>
        </p:blipFill>
        <p:spPr>
          <a:xfrm>
            <a:off x="0" y="11342"/>
            <a:ext cx="9194400" cy="5194800"/>
          </a:xfrm>
          <a:prstGeom prst="rect">
            <a:avLst/>
          </a:prstGeom>
        </p:spPr>
      </p:pic>
      <p:sp>
        <p:nvSpPr>
          <p:cNvPr id="14" name="TextBox 13"/>
          <p:cNvSpPr txBox="1"/>
          <p:nvPr/>
        </p:nvSpPr>
        <p:spPr>
          <a:xfrm>
            <a:off x="8820150" y="2792730"/>
            <a:ext cx="184666" cy="461665"/>
          </a:xfrm>
          <a:prstGeom prst="rect">
            <a:avLst/>
          </a:prstGeom>
          <a:noFill/>
        </p:spPr>
        <p:txBody>
          <a:bodyPr wrap="none" rtlCol="0">
            <a:spAutoFit/>
          </a:bodyPr>
          <a:lstStyle/>
          <a:p>
            <a:endParaRPr lang="en-US" dirty="0"/>
          </a:p>
        </p:txBody>
      </p:sp>
      <p:grpSp>
        <p:nvGrpSpPr>
          <p:cNvPr id="57" name="Group 56"/>
          <p:cNvGrpSpPr/>
          <p:nvPr/>
        </p:nvGrpSpPr>
        <p:grpSpPr>
          <a:xfrm>
            <a:off x="2608036" y="5232812"/>
            <a:ext cx="548640" cy="366107"/>
            <a:chOff x="2589893" y="1106582"/>
            <a:chExt cx="548640" cy="366107"/>
          </a:xfrm>
        </p:grpSpPr>
        <p:sp>
          <p:nvSpPr>
            <p:cNvPr id="31" name="Isosceles Triangle 30"/>
            <p:cNvSpPr/>
            <p:nvPr/>
          </p:nvSpPr>
          <p:spPr>
            <a:xfrm>
              <a:off x="2589893" y="1106582"/>
              <a:ext cx="463550" cy="366107"/>
            </a:xfrm>
            <a:prstGeom prst="triangl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1"/>
            <p:cNvSpPr txBox="1"/>
            <p:nvPr/>
          </p:nvSpPr>
          <p:spPr>
            <a:xfrm>
              <a:off x="2611484" y="1212239"/>
              <a:ext cx="527049" cy="228925"/>
            </a:xfrm>
            <a:prstGeom prst="rect">
              <a:avLst/>
            </a:prstGeom>
            <a:noFill/>
          </p:spPr>
          <p:txBody>
            <a:bodyPr wrap="square" rtlCol="0">
              <a:spAutoFit/>
            </a:bodyPr>
            <a:lstStyle/>
            <a:p>
              <a:r>
                <a:rPr lang="en-US" sz="1200" dirty="0"/>
                <a:t>560</a:t>
              </a:r>
            </a:p>
          </p:txBody>
        </p:sp>
      </p:grpSp>
      <p:grpSp>
        <p:nvGrpSpPr>
          <p:cNvPr id="58" name="Group 57"/>
          <p:cNvGrpSpPr/>
          <p:nvPr/>
        </p:nvGrpSpPr>
        <p:grpSpPr>
          <a:xfrm>
            <a:off x="3800376" y="5299192"/>
            <a:ext cx="558124" cy="371356"/>
            <a:chOff x="3831450" y="1110869"/>
            <a:chExt cx="558124" cy="371356"/>
          </a:xfrm>
        </p:grpSpPr>
        <p:sp>
          <p:nvSpPr>
            <p:cNvPr id="34" name="Isosceles Triangle 33"/>
            <p:cNvSpPr/>
            <p:nvPr/>
          </p:nvSpPr>
          <p:spPr>
            <a:xfrm>
              <a:off x="3831450" y="1110869"/>
              <a:ext cx="463550" cy="366107"/>
            </a:xfrm>
            <a:prstGeom prst="triangl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extBox 34"/>
            <p:cNvSpPr txBox="1"/>
            <p:nvPr/>
          </p:nvSpPr>
          <p:spPr>
            <a:xfrm>
              <a:off x="3862525" y="1205226"/>
              <a:ext cx="527049" cy="276999"/>
            </a:xfrm>
            <a:prstGeom prst="rect">
              <a:avLst/>
            </a:prstGeom>
            <a:noFill/>
          </p:spPr>
          <p:txBody>
            <a:bodyPr wrap="square" rtlCol="0">
              <a:spAutoFit/>
            </a:bodyPr>
            <a:lstStyle/>
            <a:p>
              <a:r>
                <a:rPr lang="en-US" sz="1200" dirty="0"/>
                <a:t>362</a:t>
              </a:r>
            </a:p>
          </p:txBody>
        </p:sp>
      </p:grpSp>
      <p:grpSp>
        <p:nvGrpSpPr>
          <p:cNvPr id="59" name="Group 58"/>
          <p:cNvGrpSpPr/>
          <p:nvPr/>
        </p:nvGrpSpPr>
        <p:grpSpPr>
          <a:xfrm>
            <a:off x="5802877" y="5479614"/>
            <a:ext cx="547466" cy="371369"/>
            <a:chOff x="6056193" y="1105607"/>
            <a:chExt cx="547466" cy="371369"/>
          </a:xfrm>
        </p:grpSpPr>
        <p:sp>
          <p:nvSpPr>
            <p:cNvPr id="37" name="Isosceles Triangle 36"/>
            <p:cNvSpPr/>
            <p:nvPr/>
          </p:nvSpPr>
          <p:spPr>
            <a:xfrm>
              <a:off x="6056193" y="1105607"/>
              <a:ext cx="463550" cy="366107"/>
            </a:xfrm>
            <a:prstGeom prst="triangl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p:cNvSpPr txBox="1"/>
            <p:nvPr/>
          </p:nvSpPr>
          <p:spPr>
            <a:xfrm>
              <a:off x="6076610" y="1199977"/>
              <a:ext cx="527049" cy="276999"/>
            </a:xfrm>
            <a:prstGeom prst="rect">
              <a:avLst/>
            </a:prstGeom>
            <a:noFill/>
          </p:spPr>
          <p:txBody>
            <a:bodyPr wrap="square" rtlCol="0">
              <a:spAutoFit/>
            </a:bodyPr>
            <a:lstStyle/>
            <a:p>
              <a:r>
                <a:rPr lang="en-US" sz="1200" dirty="0"/>
                <a:t>341</a:t>
              </a:r>
            </a:p>
          </p:txBody>
        </p:sp>
      </p:grpSp>
      <p:grpSp>
        <p:nvGrpSpPr>
          <p:cNvPr id="61" name="Group 60"/>
          <p:cNvGrpSpPr/>
          <p:nvPr/>
        </p:nvGrpSpPr>
        <p:grpSpPr>
          <a:xfrm>
            <a:off x="8165517" y="5284850"/>
            <a:ext cx="557529" cy="384438"/>
            <a:chOff x="8349375" y="1102769"/>
            <a:chExt cx="557529" cy="384438"/>
          </a:xfrm>
        </p:grpSpPr>
        <p:sp>
          <p:nvSpPr>
            <p:cNvPr id="43" name="Isosceles Triangle 42"/>
            <p:cNvSpPr/>
            <p:nvPr/>
          </p:nvSpPr>
          <p:spPr>
            <a:xfrm>
              <a:off x="8349375" y="1102769"/>
              <a:ext cx="463550" cy="366108"/>
            </a:xfrm>
            <a:prstGeom prst="triangl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TextBox 43"/>
            <p:cNvSpPr txBox="1"/>
            <p:nvPr/>
          </p:nvSpPr>
          <p:spPr>
            <a:xfrm>
              <a:off x="8379855" y="1210207"/>
              <a:ext cx="527049" cy="277000"/>
            </a:xfrm>
            <a:prstGeom prst="rect">
              <a:avLst/>
            </a:prstGeom>
            <a:noFill/>
          </p:spPr>
          <p:txBody>
            <a:bodyPr wrap="square" rtlCol="0">
              <a:spAutoFit/>
            </a:bodyPr>
            <a:lstStyle/>
            <a:p>
              <a:r>
                <a:rPr lang="en-US" sz="1200" dirty="0"/>
                <a:t>107</a:t>
              </a:r>
            </a:p>
          </p:txBody>
        </p:sp>
      </p:grpSp>
      <p:sp>
        <p:nvSpPr>
          <p:cNvPr id="8" name="TextBox 7"/>
          <p:cNvSpPr txBox="1"/>
          <p:nvPr/>
        </p:nvSpPr>
        <p:spPr>
          <a:xfrm>
            <a:off x="302946" y="947920"/>
            <a:ext cx="8539906" cy="2845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1950                                             1970                          1981                                    1998                                       2016   2017</a:t>
            </a:r>
          </a:p>
        </p:txBody>
      </p:sp>
      <p:sp>
        <p:nvSpPr>
          <p:cNvPr id="51" name="TextBox 50"/>
          <p:cNvSpPr txBox="1"/>
          <p:nvPr/>
        </p:nvSpPr>
        <p:spPr>
          <a:xfrm>
            <a:off x="749300" y="748030"/>
            <a:ext cx="184666" cy="461665"/>
          </a:xfrm>
          <a:prstGeom prst="rect">
            <a:avLst/>
          </a:prstGeom>
          <a:noFill/>
        </p:spPr>
        <p:txBody>
          <a:bodyPr wrap="none" rtlCol="0">
            <a:spAutoFit/>
          </a:bodyPr>
          <a:lstStyle/>
          <a:p>
            <a:endParaRPr lang="en-US" dirty="0"/>
          </a:p>
        </p:txBody>
      </p:sp>
      <p:sp>
        <p:nvSpPr>
          <p:cNvPr id="53" name="TextBox 52"/>
          <p:cNvSpPr txBox="1"/>
          <p:nvPr/>
        </p:nvSpPr>
        <p:spPr>
          <a:xfrm>
            <a:off x="7442200" y="151130"/>
            <a:ext cx="184666" cy="461665"/>
          </a:xfrm>
          <a:prstGeom prst="rect">
            <a:avLst/>
          </a:prstGeom>
          <a:noFill/>
        </p:spPr>
        <p:txBody>
          <a:bodyPr wrap="none" rtlCol="0">
            <a:spAutoFit/>
          </a:bodyPr>
          <a:lstStyle/>
          <a:p>
            <a:endParaRPr lang="en-US" dirty="0"/>
          </a:p>
        </p:txBody>
      </p:sp>
      <p:sp>
        <p:nvSpPr>
          <p:cNvPr id="5" name="TextBox 4"/>
          <p:cNvSpPr txBox="1"/>
          <p:nvPr/>
        </p:nvSpPr>
        <p:spPr>
          <a:xfrm>
            <a:off x="1786522" y="340834"/>
            <a:ext cx="5143956" cy="553998"/>
          </a:xfrm>
          <a:prstGeom prst="rect">
            <a:avLst/>
          </a:prstGeom>
          <a:noFill/>
        </p:spPr>
        <p:txBody>
          <a:bodyPr wrap="none" rtlCol="0">
            <a:spAutoFit/>
          </a:bodyPr>
          <a:lstStyle/>
          <a:p>
            <a:r>
              <a:rPr lang="en-US" sz="3000" dirty="0" err="1">
                <a:solidFill>
                  <a:srgbClr val="000000"/>
                </a:solidFill>
              </a:rPr>
              <a:t>Drepte</a:t>
            </a:r>
            <a:r>
              <a:rPr lang="en-US" sz="3000" dirty="0">
                <a:solidFill>
                  <a:srgbClr val="000000"/>
                </a:solidFill>
              </a:rPr>
              <a:t> </a:t>
            </a:r>
            <a:r>
              <a:rPr lang="en-US" sz="3000" dirty="0" err="1">
                <a:solidFill>
                  <a:srgbClr val="000000"/>
                </a:solidFill>
              </a:rPr>
              <a:t>i</a:t>
            </a:r>
            <a:r>
              <a:rPr lang="en-US" sz="3000" dirty="0">
                <a:solidFill>
                  <a:srgbClr val="000000"/>
                </a:solidFill>
              </a:rPr>
              <a:t> </a:t>
            </a:r>
            <a:r>
              <a:rPr lang="en-US" sz="3000" dirty="0" err="1">
                <a:solidFill>
                  <a:srgbClr val="000000"/>
                </a:solidFill>
              </a:rPr>
              <a:t>veitrafikken</a:t>
            </a:r>
            <a:r>
              <a:rPr lang="en-US" sz="3000" dirty="0">
                <a:solidFill>
                  <a:srgbClr val="000000"/>
                </a:solidFill>
              </a:rPr>
              <a:t> 1950-2017</a:t>
            </a:r>
            <a:r>
              <a:rPr lang="en-US" dirty="0">
                <a:solidFill>
                  <a:srgbClr val="000000"/>
                </a:solidFill>
              </a:rPr>
              <a:t>  </a:t>
            </a:r>
          </a:p>
        </p:txBody>
      </p:sp>
      <p:pic>
        <p:nvPicPr>
          <p:cNvPr id="62" name="Picture 61"/>
          <p:cNvPicPr>
            <a:picLocks noChangeAspect="1"/>
          </p:cNvPicPr>
          <p:nvPr/>
        </p:nvPicPr>
        <p:blipFill>
          <a:blip r:embed="rId4"/>
          <a:stretch>
            <a:fillRect/>
          </a:stretch>
        </p:blipFill>
        <p:spPr>
          <a:xfrm>
            <a:off x="8006694" y="138093"/>
            <a:ext cx="879666" cy="746528"/>
          </a:xfrm>
          <a:prstGeom prst="rect">
            <a:avLst/>
          </a:prstGeom>
        </p:spPr>
      </p:pic>
      <p:grpSp>
        <p:nvGrpSpPr>
          <p:cNvPr id="56" name="Group 55"/>
          <p:cNvGrpSpPr/>
          <p:nvPr/>
        </p:nvGrpSpPr>
        <p:grpSpPr>
          <a:xfrm>
            <a:off x="395486" y="5206142"/>
            <a:ext cx="538480" cy="444837"/>
            <a:chOff x="317500" y="1106582"/>
            <a:chExt cx="538480" cy="444837"/>
          </a:xfrm>
        </p:grpSpPr>
        <p:sp>
          <p:nvSpPr>
            <p:cNvPr id="6" name="Isosceles Triangle 5"/>
            <p:cNvSpPr/>
            <p:nvPr/>
          </p:nvSpPr>
          <p:spPr>
            <a:xfrm>
              <a:off x="317500" y="1106582"/>
              <a:ext cx="463550" cy="366107"/>
            </a:xfrm>
            <a:prstGeom prst="triangl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328931" y="1213602"/>
              <a:ext cx="527049" cy="337817"/>
            </a:xfrm>
            <a:prstGeom prst="rect">
              <a:avLst/>
            </a:prstGeom>
            <a:noFill/>
          </p:spPr>
          <p:txBody>
            <a:bodyPr wrap="square" rtlCol="0">
              <a:spAutoFit/>
            </a:bodyPr>
            <a:lstStyle/>
            <a:p>
              <a:r>
                <a:rPr lang="en-US" sz="1200" dirty="0"/>
                <a:t>133</a:t>
              </a:r>
            </a:p>
          </p:txBody>
        </p:sp>
      </p:grpSp>
      <p:pic>
        <p:nvPicPr>
          <p:cNvPr id="65" name="Picture 64" descr="grafer.psd"/>
          <p:cNvPicPr>
            <a:picLocks noChangeAspect="1"/>
          </p:cNvPicPr>
          <p:nvPr/>
        </p:nvPicPr>
        <p:blipFill rotWithShape="1">
          <a:blip r:embed="rId5">
            <a:extLst>
              <a:ext uri="{28A0092B-C50C-407E-A947-70E740481C1C}">
                <a14:useLocalDpi xmlns:a14="http://schemas.microsoft.com/office/drawing/2010/main" val="0"/>
              </a:ext>
            </a:extLst>
          </a:blip>
          <a:srcRect l="-16" r="70240"/>
          <a:stretch/>
        </p:blipFill>
        <p:spPr>
          <a:xfrm>
            <a:off x="317500" y="1209695"/>
            <a:ext cx="2473200" cy="2531716"/>
          </a:xfrm>
          <a:prstGeom prst="rect">
            <a:avLst/>
          </a:prstGeom>
        </p:spPr>
      </p:pic>
      <p:pic>
        <p:nvPicPr>
          <p:cNvPr id="28" name="Picture 27" descr="grafer.psd"/>
          <p:cNvPicPr>
            <a:picLocks noChangeAspect="1"/>
          </p:cNvPicPr>
          <p:nvPr/>
        </p:nvPicPr>
        <p:blipFill rotWithShape="1">
          <a:blip r:embed="rId5">
            <a:extLst>
              <a:ext uri="{28A0092B-C50C-407E-A947-70E740481C1C}">
                <a14:useLocalDpi xmlns:a14="http://schemas.microsoft.com/office/drawing/2010/main" val="0"/>
              </a:ext>
            </a:extLst>
          </a:blip>
          <a:srcRect l="29739" r="53916"/>
          <a:stretch/>
        </p:blipFill>
        <p:spPr>
          <a:xfrm>
            <a:off x="2788800" y="1216045"/>
            <a:ext cx="1357200" cy="2531716"/>
          </a:xfrm>
          <a:prstGeom prst="rect">
            <a:avLst/>
          </a:prstGeom>
        </p:spPr>
      </p:pic>
      <p:pic>
        <p:nvPicPr>
          <p:cNvPr id="29" name="Picture 28" descr="grafer.psd"/>
          <p:cNvPicPr>
            <a:picLocks noChangeAspect="1"/>
          </p:cNvPicPr>
          <p:nvPr/>
        </p:nvPicPr>
        <p:blipFill rotWithShape="1">
          <a:blip r:embed="rId5">
            <a:extLst>
              <a:ext uri="{28A0092B-C50C-407E-A947-70E740481C1C}">
                <a14:useLocalDpi xmlns:a14="http://schemas.microsoft.com/office/drawing/2010/main" val="0"/>
              </a:ext>
            </a:extLst>
          </a:blip>
          <a:srcRect l="46192" r="31400"/>
          <a:stretch/>
        </p:blipFill>
        <p:spPr>
          <a:xfrm>
            <a:off x="4144100" y="1209695"/>
            <a:ext cx="1861200" cy="2531716"/>
          </a:xfrm>
          <a:prstGeom prst="rect">
            <a:avLst/>
          </a:prstGeom>
        </p:spPr>
      </p:pic>
      <p:pic>
        <p:nvPicPr>
          <p:cNvPr id="30" name="Picture 29" descr="grafer.psd"/>
          <p:cNvPicPr>
            <a:picLocks noChangeAspect="1"/>
          </p:cNvPicPr>
          <p:nvPr/>
        </p:nvPicPr>
        <p:blipFill rotWithShape="1">
          <a:blip r:embed="rId5">
            <a:extLst>
              <a:ext uri="{28A0092B-C50C-407E-A947-70E740481C1C}">
                <a14:useLocalDpi xmlns:a14="http://schemas.microsoft.com/office/drawing/2010/main" val="0"/>
              </a:ext>
            </a:extLst>
          </a:blip>
          <a:srcRect l="68704" r="3253"/>
          <a:stretch/>
        </p:blipFill>
        <p:spPr>
          <a:xfrm>
            <a:off x="6000150" y="1235095"/>
            <a:ext cx="2329200" cy="2531716"/>
          </a:xfrm>
          <a:prstGeom prst="rect">
            <a:avLst/>
          </a:prstGeom>
        </p:spPr>
      </p:pic>
      <p:grpSp>
        <p:nvGrpSpPr>
          <p:cNvPr id="33" name="Group 32"/>
          <p:cNvGrpSpPr/>
          <p:nvPr/>
        </p:nvGrpSpPr>
        <p:grpSpPr>
          <a:xfrm rot="10800000">
            <a:off x="2200516" y="-1353268"/>
            <a:ext cx="1355890" cy="946581"/>
            <a:chOff x="2453708" y="1079017"/>
            <a:chExt cx="619020" cy="380009"/>
          </a:xfrm>
        </p:grpSpPr>
        <p:sp>
          <p:nvSpPr>
            <p:cNvPr id="36" name="Isosceles Triangle 35"/>
            <p:cNvSpPr/>
            <p:nvPr/>
          </p:nvSpPr>
          <p:spPr>
            <a:xfrm>
              <a:off x="2609178" y="1079017"/>
              <a:ext cx="463550" cy="366107"/>
            </a:xfrm>
            <a:prstGeom prst="triangl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TextBox 38"/>
            <p:cNvSpPr txBox="1"/>
            <p:nvPr/>
          </p:nvSpPr>
          <p:spPr>
            <a:xfrm rot="10800000">
              <a:off x="2453708" y="1273689"/>
              <a:ext cx="527049" cy="185337"/>
            </a:xfrm>
            <a:prstGeom prst="rect">
              <a:avLst/>
            </a:prstGeom>
            <a:noFill/>
          </p:spPr>
          <p:txBody>
            <a:bodyPr wrap="square" rtlCol="0">
              <a:spAutoFit/>
            </a:bodyPr>
            <a:lstStyle/>
            <a:p>
              <a:r>
                <a:rPr lang="en-US" sz="1200" dirty="0" err="1"/>
                <a:t>Skadet</a:t>
              </a:r>
              <a:endParaRPr lang="en-US" sz="1200" dirty="0"/>
            </a:p>
            <a:p>
              <a:r>
                <a:rPr lang="en-US" sz="1200" dirty="0"/>
                <a:t>11760</a:t>
              </a:r>
            </a:p>
          </p:txBody>
        </p:sp>
      </p:grpSp>
      <p:grpSp>
        <p:nvGrpSpPr>
          <p:cNvPr id="40" name="Group 39"/>
          <p:cNvGrpSpPr/>
          <p:nvPr/>
        </p:nvGrpSpPr>
        <p:grpSpPr>
          <a:xfrm rot="10800000">
            <a:off x="7511394" y="-948607"/>
            <a:ext cx="1115749" cy="948604"/>
            <a:chOff x="2562840" y="1106582"/>
            <a:chExt cx="527049" cy="394660"/>
          </a:xfrm>
        </p:grpSpPr>
        <p:sp>
          <p:nvSpPr>
            <p:cNvPr id="41" name="Isosceles Triangle 40"/>
            <p:cNvSpPr/>
            <p:nvPr/>
          </p:nvSpPr>
          <p:spPr>
            <a:xfrm>
              <a:off x="2589893" y="1106582"/>
              <a:ext cx="463550" cy="366107"/>
            </a:xfrm>
            <a:prstGeom prst="triangl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1"/>
            <p:cNvSpPr txBox="1"/>
            <p:nvPr/>
          </p:nvSpPr>
          <p:spPr>
            <a:xfrm rot="10800000">
              <a:off x="2562840" y="1232340"/>
              <a:ext cx="527049" cy="268902"/>
            </a:xfrm>
            <a:prstGeom prst="rect">
              <a:avLst/>
            </a:prstGeom>
            <a:noFill/>
          </p:spPr>
          <p:txBody>
            <a:bodyPr wrap="square" rtlCol="0">
              <a:spAutoFit/>
            </a:bodyPr>
            <a:lstStyle/>
            <a:p>
              <a:pPr algn="ctr"/>
              <a:r>
                <a:rPr lang="en-US" sz="1200" dirty="0" err="1"/>
                <a:t>Hardt</a:t>
              </a:r>
              <a:r>
                <a:rPr lang="en-US" sz="1200" dirty="0"/>
                <a:t> </a:t>
              </a:r>
              <a:r>
                <a:rPr lang="en-US" sz="1200" dirty="0" err="1"/>
                <a:t>skadet</a:t>
              </a:r>
              <a:r>
                <a:rPr lang="en-US" sz="1200" dirty="0"/>
                <a:t> </a:t>
              </a:r>
            </a:p>
            <a:p>
              <a:pPr algn="ctr"/>
              <a:r>
                <a:rPr lang="en-US" sz="1200" dirty="0"/>
                <a:t>656</a:t>
              </a:r>
            </a:p>
            <a:p>
              <a:pPr algn="ctr"/>
              <a:endParaRPr lang="en-US" sz="1200" dirty="0"/>
            </a:p>
          </p:txBody>
        </p:sp>
      </p:grpSp>
      <p:pic>
        <p:nvPicPr>
          <p:cNvPr id="7" name="Picture 6"/>
          <p:cNvPicPr>
            <a:picLocks noChangeAspect="1"/>
          </p:cNvPicPr>
          <p:nvPr/>
        </p:nvPicPr>
        <p:blipFill>
          <a:blip r:embed="rId6"/>
          <a:stretch>
            <a:fillRect/>
          </a:stretch>
        </p:blipFill>
        <p:spPr>
          <a:xfrm>
            <a:off x="607045" y="1524000"/>
            <a:ext cx="7558472" cy="2718281"/>
          </a:xfrm>
          <a:prstGeom prst="rect">
            <a:avLst/>
          </a:prstGeom>
        </p:spPr>
      </p:pic>
      <p:sp>
        <p:nvSpPr>
          <p:cNvPr id="2" name="TextBox 1"/>
          <p:cNvSpPr txBox="1"/>
          <p:nvPr/>
        </p:nvSpPr>
        <p:spPr>
          <a:xfrm>
            <a:off x="253557" y="4177390"/>
            <a:ext cx="1582484" cy="323165"/>
          </a:xfrm>
          <a:prstGeom prst="rect">
            <a:avLst/>
          </a:prstGeom>
          <a:noFill/>
        </p:spPr>
        <p:txBody>
          <a:bodyPr wrap="none" rtlCol="0">
            <a:spAutoFit/>
          </a:bodyPr>
          <a:lstStyle/>
          <a:p>
            <a:r>
              <a:rPr lang="en-US" sz="1500" dirty="0" err="1"/>
              <a:t>Vekst</a:t>
            </a:r>
            <a:r>
              <a:rPr lang="en-US" sz="1500" dirty="0"/>
              <a:t> </a:t>
            </a:r>
            <a:r>
              <a:rPr lang="en-US" sz="1500" dirty="0" err="1"/>
              <a:t>i</a:t>
            </a:r>
            <a:r>
              <a:rPr lang="en-US" sz="1500" dirty="0"/>
              <a:t> </a:t>
            </a:r>
            <a:r>
              <a:rPr lang="en-US" sz="1500" dirty="0" err="1"/>
              <a:t>antall</a:t>
            </a:r>
            <a:r>
              <a:rPr lang="en-US" sz="1500" dirty="0"/>
              <a:t> </a:t>
            </a:r>
            <a:r>
              <a:rPr lang="en-US" sz="1500" dirty="0" err="1"/>
              <a:t>biler</a:t>
            </a:r>
            <a:endParaRPr lang="en-US" sz="1500" dirty="0"/>
          </a:p>
        </p:txBody>
      </p:sp>
    </p:spTree>
    <p:extLst>
      <p:ext uri="{BB962C8B-B14F-4D97-AF65-F5344CB8AC3E}">
        <p14:creationId xmlns:p14="http://schemas.microsoft.com/office/powerpoint/2010/main" val="4132081815"/>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2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200" fill="hold"/>
                                        <p:tgtEl>
                                          <p:spTgt spid="8"/>
                                        </p:tgtEl>
                                        <p:attrNameLst>
                                          <p:attrName>ppt_y</p:attrName>
                                        </p:attrNameLst>
                                      </p:cBhvr>
                                      <p:tavLst>
                                        <p:tav tm="0">
                                          <p:val>
                                            <p:strVal val="#ppt_y"/>
                                          </p:val>
                                        </p:tav>
                                        <p:tav tm="100000">
                                          <p:val>
                                            <p:strVal val="#ppt_y"/>
                                          </p:val>
                                        </p:tav>
                                      </p:tavLst>
                                    </p:anim>
                                    <p:anim calcmode="lin" valueType="num">
                                      <p:cBhvr>
                                        <p:cTn id="9" dur="22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2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2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069 0.02315 L -0.00486 -0.34476 " pathEditMode="relative" rAng="0" ptsTypes="AA">
                                      <p:cBhvr>
                                        <p:cTn id="15" dur="2000" fill="hold"/>
                                        <p:tgtEl>
                                          <p:spTgt spid="56"/>
                                        </p:tgtEl>
                                        <p:attrNameLst>
                                          <p:attrName>ppt_x</p:attrName>
                                          <p:attrName>ppt_y</p:attrName>
                                        </p:attrNameLst>
                                      </p:cBhvr>
                                      <p:rCtr x="-278" y="-18395"/>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left)">
                                      <p:cBhvr>
                                        <p:cTn id="20" dur="50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1458 -0.09682 L 0.00018 -0.71631 " pathEditMode="relative" rAng="0" ptsTypes="AA">
                                      <p:cBhvr>
                                        <p:cTn id="24" dur="1000" fill="hold"/>
                                        <p:tgtEl>
                                          <p:spTgt spid="57"/>
                                        </p:tgtEl>
                                        <p:attrNameLst>
                                          <p:attrName>ppt_x</p:attrName>
                                          <p:attrName>ppt_y</p:attrName>
                                        </p:attrNameLst>
                                      </p:cBhvr>
                                      <p:rCtr x="729" y="-30990"/>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1.66667E-6 -4.81481E-6 L 0.01337 -0.53765 " pathEditMode="relative" rAng="0" ptsTypes="AA">
                                      <p:cBhvr>
                                        <p:cTn id="33" dur="2000" fill="hold"/>
                                        <p:tgtEl>
                                          <p:spTgt spid="58"/>
                                        </p:tgtEl>
                                        <p:attrNameLst>
                                          <p:attrName>ppt_x</p:attrName>
                                          <p:attrName>ppt_y</p:attrName>
                                        </p:attrNameLst>
                                      </p:cBhvr>
                                      <p:rCtr x="660" y="-26883"/>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3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0764 -0.08086 L -0.00677 -0.49074 " pathEditMode="relative" rAng="0" ptsTypes="AA">
                                      <p:cBhvr>
                                        <p:cTn id="42" dur="2000" fill="hold"/>
                                        <p:tgtEl>
                                          <p:spTgt spid="59"/>
                                        </p:tgtEl>
                                        <p:attrNameLst>
                                          <p:attrName>ppt_x</p:attrName>
                                          <p:attrName>ppt_y</p:attrName>
                                        </p:attrNameLst>
                                      </p:cBhvr>
                                      <p:rCtr x="35" y="-20494"/>
                                    </p:animMotion>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1.38889E-6 4.93827E-6 L -0.00625 -0.32531 " pathEditMode="relative" rAng="0" ptsTypes="AA">
                                      <p:cBhvr>
                                        <p:cTn id="51" dur="2000" fill="hold"/>
                                        <p:tgtEl>
                                          <p:spTgt spid="61"/>
                                        </p:tgtEl>
                                        <p:attrNameLst>
                                          <p:attrName>ppt_x</p:attrName>
                                          <p:attrName>ppt_y</p:attrName>
                                        </p:attrNameLst>
                                      </p:cBhvr>
                                      <p:rCtr x="-313" y="-16265"/>
                                    </p:animMotion>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02309 0.12006 L 0.01458 0.63148 " pathEditMode="relative" rAng="0" ptsTypes="AA">
                                      <p:cBhvr>
                                        <p:cTn id="55" dur="2000" fill="hold"/>
                                        <p:tgtEl>
                                          <p:spTgt spid="33"/>
                                        </p:tgtEl>
                                        <p:attrNameLst>
                                          <p:attrName>ppt_x</p:attrName>
                                          <p:attrName>ppt_y</p:attrName>
                                        </p:attrNameLst>
                                      </p:cBhvr>
                                      <p:rCtr x="1875" y="25556"/>
                                    </p:animMotion>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7.5E-6 -1.35802E-6 L -7.5E-6 0.61759 " pathEditMode="relative" ptsTypes="AA">
                                      <p:cBhvr>
                                        <p:cTn id="59" dur="2000" fill="hold"/>
                                        <p:tgtEl>
                                          <p:spTgt spid="40"/>
                                        </p:tgtEl>
                                        <p:attrNameLst>
                                          <p:attrName>ppt_x</p:attrName>
                                          <p:attrName>ppt_y</p:attrName>
                                        </p:attrNameLst>
                                      </p:cBhvr>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4000"/>
                                        <p:tgtEl>
                                          <p:spTgt spid="7"/>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dissolv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6A43-992E-4F90-AF68-06A1C1A3A657}"/>
              </a:ext>
            </a:extLst>
          </p:cNvPr>
          <p:cNvSpPr>
            <a:spLocks noGrp="1"/>
          </p:cNvSpPr>
          <p:nvPr>
            <p:ph type="title"/>
          </p:nvPr>
        </p:nvSpPr>
        <p:spPr>
          <a:xfrm>
            <a:off x="457200" y="541337"/>
            <a:ext cx="7353300" cy="1385729"/>
          </a:xfrm>
        </p:spPr>
        <p:txBody>
          <a:bodyPr/>
          <a:lstStyle/>
          <a:p>
            <a:r>
              <a:rPr lang="nb-NO" dirty="0"/>
              <a:t>Erfaringsutveksling og drøfting</a:t>
            </a:r>
            <a:br>
              <a:rPr lang="nb-NO" dirty="0"/>
            </a:br>
            <a:r>
              <a:rPr lang="nb-NO" dirty="0"/>
              <a:t>Hvordan kan Trafikksikker kommune følges opp i organisasjonen</a:t>
            </a:r>
          </a:p>
        </p:txBody>
      </p:sp>
      <p:sp>
        <p:nvSpPr>
          <p:cNvPr id="3" name="Content Placeholder 2">
            <a:extLst>
              <a:ext uri="{FF2B5EF4-FFF2-40B4-BE49-F238E27FC236}">
                <a16:creationId xmlns:a16="http://schemas.microsoft.com/office/drawing/2014/main" id="{4363F72D-2B5E-46BB-A69D-08523B9CA220}"/>
              </a:ext>
            </a:extLst>
          </p:cNvPr>
          <p:cNvSpPr>
            <a:spLocks noGrp="1"/>
          </p:cNvSpPr>
          <p:nvPr>
            <p:ph idx="1"/>
          </p:nvPr>
        </p:nvSpPr>
        <p:spPr>
          <a:xfrm>
            <a:off x="457200" y="2100105"/>
            <a:ext cx="8229600" cy="2941002"/>
          </a:xfrm>
        </p:spPr>
        <p:txBody>
          <a:bodyPr/>
          <a:lstStyle/>
          <a:p>
            <a:r>
              <a:rPr lang="nb-NO" dirty="0"/>
              <a:t>Organisering</a:t>
            </a:r>
          </a:p>
          <a:p>
            <a:r>
              <a:rPr lang="nb-NO" dirty="0"/>
              <a:t>Synliggjøre arbeidet som gjøres</a:t>
            </a:r>
          </a:p>
          <a:p>
            <a:r>
              <a:rPr lang="nb-NO" dirty="0"/>
              <a:t>Innarbeide gode vaner</a:t>
            </a:r>
          </a:p>
          <a:p>
            <a:r>
              <a:rPr lang="nb-NO" dirty="0"/>
              <a:t>Følge opp at rutinene overholdes</a:t>
            </a:r>
          </a:p>
          <a:p>
            <a:r>
              <a:rPr lang="nb-NO" dirty="0"/>
              <a:t>Kartlegge nå situasjonen, og se utvikling</a:t>
            </a:r>
          </a:p>
          <a:p>
            <a:r>
              <a:rPr lang="nb-NO" dirty="0"/>
              <a:t>Hva kreves av ressurser</a:t>
            </a:r>
          </a:p>
          <a:p>
            <a:r>
              <a:rPr lang="nb-NO" dirty="0"/>
              <a:t>Motiverende faktorer?</a:t>
            </a:r>
          </a:p>
        </p:txBody>
      </p:sp>
      <p:sp>
        <p:nvSpPr>
          <p:cNvPr id="4" name="Footer Placeholder 3">
            <a:extLst>
              <a:ext uri="{FF2B5EF4-FFF2-40B4-BE49-F238E27FC236}">
                <a16:creationId xmlns:a16="http://schemas.microsoft.com/office/drawing/2014/main" id="{1AB0D43E-6702-4C5B-8106-A8F194E9B57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9FFD7E90-3734-45DC-8862-BED138973659}"/>
              </a:ext>
            </a:extLst>
          </p:cNvPr>
          <p:cNvSpPr>
            <a:spLocks noGrp="1"/>
          </p:cNvSpPr>
          <p:nvPr>
            <p:ph type="sldNum" sz="quarter" idx="12"/>
          </p:nvPr>
        </p:nvSpPr>
        <p:spPr/>
        <p:txBody>
          <a:bodyPr/>
          <a:lstStyle/>
          <a:p>
            <a:fld id="{EE5AC179-0DAF-C043-A9CF-B1A744A9B283}" type="slidenum">
              <a:rPr lang="nb-NO" smtClean="0"/>
              <a:t>40</a:t>
            </a:fld>
            <a:endParaRPr lang="nb-NO"/>
          </a:p>
        </p:txBody>
      </p:sp>
    </p:spTree>
    <p:extLst>
      <p:ext uri="{BB962C8B-B14F-4D97-AF65-F5344CB8AC3E}">
        <p14:creationId xmlns:p14="http://schemas.microsoft.com/office/powerpoint/2010/main" val="530019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77427B-D60A-47FA-AD8C-F834507E840E}"/>
              </a:ext>
            </a:extLst>
          </p:cNvPr>
          <p:cNvSpPr>
            <a:spLocks noGrp="1"/>
          </p:cNvSpPr>
          <p:nvPr>
            <p:ph type="body" sz="quarter" idx="13"/>
          </p:nvPr>
        </p:nvSpPr>
        <p:spPr>
          <a:xfrm>
            <a:off x="457200" y="1473202"/>
            <a:ext cx="8237538" cy="3670298"/>
          </a:xfrm>
        </p:spPr>
        <p:txBody>
          <a:bodyPr>
            <a:normAutofit fontScale="77500" lnSpcReduction="20000"/>
          </a:bodyPr>
          <a:lstStyle/>
          <a:p>
            <a:pPr marL="342900" indent="-342900">
              <a:buFont typeface="Arial" panose="020B0604020202020204" pitchFamily="34" charset="0"/>
              <a:buChar char="•"/>
            </a:pPr>
            <a:r>
              <a:rPr lang="nb-NO" dirty="0"/>
              <a:t>Samarbeidsavtale Trygg Trafikk, stimuleringsmidler fra FTU</a:t>
            </a:r>
          </a:p>
          <a:p>
            <a:pPr marL="342900" indent="-342900">
              <a:buFont typeface="Arial" panose="020B0604020202020204" pitchFamily="34" charset="0"/>
              <a:buChar char="•"/>
            </a:pPr>
            <a:r>
              <a:rPr lang="nb-NO" dirty="0"/>
              <a:t>Veileder Trafikksikker kommune om prosessen, TT nettside- gode eksempel</a:t>
            </a:r>
          </a:p>
          <a:p>
            <a:pPr marL="342900" indent="-342900">
              <a:buFont typeface="Arial" panose="020B0604020202020204" pitchFamily="34" charset="0"/>
              <a:buChar char="•"/>
            </a:pPr>
            <a:r>
              <a:rPr lang="nb-NO" dirty="0"/>
              <a:t>Trafikksikkerhetsmidlene Rogaland fylkeskommune- TS kommuner blir vektlagt i behandling av søknad</a:t>
            </a:r>
          </a:p>
          <a:p>
            <a:pPr marL="342900" indent="-342900">
              <a:buFont typeface="Arial" panose="020B0604020202020204" pitchFamily="34" charset="0"/>
              <a:buChar char="•"/>
            </a:pPr>
            <a:r>
              <a:rPr lang="nb-NO" dirty="0"/>
              <a:t>Veiledning Trafikksikkerhetsplanen</a:t>
            </a:r>
          </a:p>
          <a:p>
            <a:pPr marL="342900" indent="-342900">
              <a:buFont typeface="Arial" panose="020B0604020202020204" pitchFamily="34" charset="0"/>
              <a:buChar char="•"/>
            </a:pPr>
            <a:r>
              <a:rPr lang="nb-NO" dirty="0"/>
              <a:t>Skilt, kommunikasjon kommunens nettside</a:t>
            </a:r>
          </a:p>
          <a:p>
            <a:pPr marL="342900" indent="-342900">
              <a:buFont typeface="Arial" panose="020B0604020202020204" pitchFamily="34" charset="0"/>
              <a:buChar char="•"/>
            </a:pPr>
            <a:r>
              <a:rPr lang="nb-NO" dirty="0"/>
              <a:t>HMS drypp digitalt og digitalt kurs for ansatte trafikksikkerhet</a:t>
            </a:r>
          </a:p>
          <a:p>
            <a:pPr marL="342900" indent="-342900">
              <a:buFont typeface="Arial" panose="020B0604020202020204" pitchFamily="34" charset="0"/>
              <a:buChar char="•"/>
            </a:pPr>
            <a:r>
              <a:rPr lang="nb-NO" dirty="0"/>
              <a:t>Reflekser til opplegg etter søknad </a:t>
            </a:r>
            <a:r>
              <a:rPr lang="nb-NO" dirty="0" err="1"/>
              <a:t>ifb</a:t>
            </a:r>
            <a:r>
              <a:rPr lang="nb-NO" dirty="0"/>
              <a:t> Refleksdagen( støttet av FTU)</a:t>
            </a:r>
          </a:p>
          <a:p>
            <a:pPr marL="342900" indent="-342900">
              <a:buFont typeface="Arial" panose="020B0604020202020204" pitchFamily="34" charset="0"/>
              <a:buChar char="•"/>
            </a:pPr>
            <a:r>
              <a:rPr lang="nb-NO" dirty="0"/>
              <a:t>Forestilling for 1- 4. klasse om trafikk </a:t>
            </a:r>
          </a:p>
          <a:p>
            <a:pPr marL="342900" indent="-342900">
              <a:buFont typeface="Arial" panose="020B0604020202020204" pitchFamily="34" charset="0"/>
              <a:buChar char="•"/>
            </a:pPr>
            <a:r>
              <a:rPr lang="nb-NO" dirty="0"/>
              <a:t>Eksemplar av lærebøker</a:t>
            </a:r>
          </a:p>
          <a:p>
            <a:pPr marL="342900" indent="-342900">
              <a:buFont typeface="Arial" panose="020B0604020202020204" pitchFamily="34" charset="0"/>
              <a:buChar char="•"/>
            </a:pPr>
            <a:r>
              <a:rPr lang="nb-NO" dirty="0"/>
              <a:t>Brosjyrer</a:t>
            </a:r>
          </a:p>
          <a:p>
            <a:pPr marL="342900" indent="-342900">
              <a:buFont typeface="Arial" panose="020B0604020202020204" pitchFamily="34" charset="0"/>
              <a:buChar char="•"/>
            </a:pPr>
            <a:r>
              <a:rPr lang="nb-NO" dirty="0" err="1"/>
              <a:t>Give</a:t>
            </a:r>
            <a:r>
              <a:rPr lang="nb-NO" dirty="0"/>
              <a:t> </a:t>
            </a:r>
            <a:r>
              <a:rPr lang="nb-NO" dirty="0" err="1"/>
              <a:t>aways</a:t>
            </a:r>
            <a:endParaRPr lang="nb-NO" dirty="0"/>
          </a:p>
          <a:p>
            <a:endParaRPr lang="nb-NO" dirty="0"/>
          </a:p>
          <a:p>
            <a:endParaRPr lang="nb-NO" dirty="0"/>
          </a:p>
          <a:p>
            <a:endParaRPr lang="nb-NO" dirty="0"/>
          </a:p>
          <a:p>
            <a:endParaRPr lang="nb-NO" dirty="0"/>
          </a:p>
          <a:p>
            <a:endParaRPr lang="nb-NO" dirty="0"/>
          </a:p>
          <a:p>
            <a:endParaRPr lang="nb-NO" dirty="0"/>
          </a:p>
        </p:txBody>
      </p:sp>
      <p:sp>
        <p:nvSpPr>
          <p:cNvPr id="3" name="Title 2">
            <a:extLst>
              <a:ext uri="{FF2B5EF4-FFF2-40B4-BE49-F238E27FC236}">
                <a16:creationId xmlns:a16="http://schemas.microsoft.com/office/drawing/2014/main" id="{202985F2-BCA4-46B8-8FAA-FC64E208B90B}"/>
              </a:ext>
            </a:extLst>
          </p:cNvPr>
          <p:cNvSpPr>
            <a:spLocks noGrp="1"/>
          </p:cNvSpPr>
          <p:nvPr>
            <p:ph type="title"/>
          </p:nvPr>
        </p:nvSpPr>
        <p:spPr/>
        <p:txBody>
          <a:bodyPr/>
          <a:lstStyle/>
          <a:p>
            <a:r>
              <a:rPr lang="nb-NO" dirty="0"/>
              <a:t>Tilbud til Trafikksikker kommune i Rogaland</a:t>
            </a:r>
          </a:p>
        </p:txBody>
      </p:sp>
    </p:spTree>
    <p:extLst>
      <p:ext uri="{BB962C8B-B14F-4D97-AF65-F5344CB8AC3E}">
        <p14:creationId xmlns:p14="http://schemas.microsoft.com/office/powerpoint/2010/main" val="42158103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94D8B9-39F4-46DF-950E-AAAA009868D7}"/>
              </a:ext>
            </a:extLst>
          </p:cNvPr>
          <p:cNvSpPr>
            <a:spLocks noGrp="1"/>
          </p:cNvSpPr>
          <p:nvPr>
            <p:ph type="body" sz="quarter" idx="13"/>
          </p:nvPr>
        </p:nvSpPr>
        <p:spPr/>
        <p:txBody>
          <a:bodyPr/>
          <a:lstStyle/>
          <a:p>
            <a:r>
              <a:rPr lang="nb-NO" dirty="0"/>
              <a:t>Kurs for ansatte- de som kjører i arbeidstiden- hjemmetjenesten, vaktmester</a:t>
            </a:r>
          </a:p>
          <a:p>
            <a:r>
              <a:rPr lang="nb-NO" dirty="0"/>
              <a:t>Kurs for ansatte i barnehage</a:t>
            </a:r>
          </a:p>
          <a:p>
            <a:r>
              <a:rPr lang="nb-NO" dirty="0"/>
              <a:t>Kurs for lærere- sykkelopplæring, </a:t>
            </a:r>
          </a:p>
          <a:p>
            <a:r>
              <a:rPr lang="nb-NO" dirty="0"/>
              <a:t>Valgfag Trafikk etterutdanning</a:t>
            </a:r>
          </a:p>
          <a:p>
            <a:r>
              <a:rPr lang="nb-NO" dirty="0"/>
              <a:t>Kurs for helsestasjon- Sikring av barn i bil</a:t>
            </a:r>
          </a:p>
          <a:p>
            <a:endParaRPr lang="nb-NO" dirty="0"/>
          </a:p>
        </p:txBody>
      </p:sp>
      <p:sp>
        <p:nvSpPr>
          <p:cNvPr id="3" name="Title 2">
            <a:extLst>
              <a:ext uri="{FF2B5EF4-FFF2-40B4-BE49-F238E27FC236}">
                <a16:creationId xmlns:a16="http://schemas.microsoft.com/office/drawing/2014/main" id="{ACFF7F03-364F-4C72-8132-8772F0111CF3}"/>
              </a:ext>
            </a:extLst>
          </p:cNvPr>
          <p:cNvSpPr>
            <a:spLocks noGrp="1"/>
          </p:cNvSpPr>
          <p:nvPr>
            <p:ph type="title"/>
          </p:nvPr>
        </p:nvSpPr>
        <p:spPr/>
        <p:txBody>
          <a:bodyPr/>
          <a:lstStyle/>
          <a:p>
            <a:r>
              <a:rPr lang="nb-NO" dirty="0"/>
              <a:t>Kurs </a:t>
            </a:r>
          </a:p>
        </p:txBody>
      </p:sp>
    </p:spTree>
    <p:extLst>
      <p:ext uri="{BB962C8B-B14F-4D97-AF65-F5344CB8AC3E}">
        <p14:creationId xmlns:p14="http://schemas.microsoft.com/office/powerpoint/2010/main" val="42760872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7967-18A1-4DDB-9AFA-6499FA3184A9}"/>
              </a:ext>
            </a:extLst>
          </p:cNvPr>
          <p:cNvSpPr>
            <a:spLocks noGrp="1"/>
          </p:cNvSpPr>
          <p:nvPr>
            <p:ph type="title"/>
          </p:nvPr>
        </p:nvSpPr>
        <p:spPr/>
        <p:txBody>
          <a:bodyPr/>
          <a:lstStyle/>
          <a:p>
            <a:r>
              <a:rPr lang="nb-NO" dirty="0"/>
              <a:t>Nettsteder</a:t>
            </a:r>
          </a:p>
        </p:txBody>
      </p:sp>
      <p:sp>
        <p:nvSpPr>
          <p:cNvPr id="3" name="Content Placeholder 2">
            <a:extLst>
              <a:ext uri="{FF2B5EF4-FFF2-40B4-BE49-F238E27FC236}">
                <a16:creationId xmlns:a16="http://schemas.microsoft.com/office/drawing/2014/main" id="{2130C8F1-4CDF-4667-9E3A-889C81E048ED}"/>
              </a:ext>
            </a:extLst>
          </p:cNvPr>
          <p:cNvSpPr>
            <a:spLocks noGrp="1"/>
          </p:cNvSpPr>
          <p:nvPr>
            <p:ph idx="1"/>
          </p:nvPr>
        </p:nvSpPr>
        <p:spPr/>
        <p:txBody>
          <a:bodyPr/>
          <a:lstStyle/>
          <a:p>
            <a:r>
              <a:rPr lang="nb-NO" dirty="0">
                <a:hlinkClick r:id="rId2"/>
              </a:rPr>
              <a:t>https://www.tryggtrafikk.no/</a:t>
            </a:r>
            <a:endParaRPr lang="nb-NO" dirty="0"/>
          </a:p>
          <a:p>
            <a:r>
              <a:rPr lang="nb-NO" dirty="0">
                <a:hlinkClick r:id="rId3"/>
              </a:rPr>
              <a:t>https://www.facebook.com/tryggtrafikk/</a:t>
            </a:r>
            <a:endParaRPr lang="nb-NO" dirty="0"/>
          </a:p>
          <a:p>
            <a:r>
              <a:rPr lang="nb-NO" dirty="0">
                <a:hlinkClick r:id="rId4"/>
              </a:rPr>
              <a:t>https://tsh.toi.no/files/trafikksikkerhetshandboken.pdf</a:t>
            </a:r>
            <a:endParaRPr lang="nb-NO" dirty="0"/>
          </a:p>
          <a:p>
            <a:r>
              <a:rPr lang="nb-NO" dirty="0">
                <a:hlinkClick r:id="rId5"/>
              </a:rPr>
              <a:t>https://risikorydding.no/vandringer/pages/trygghetsvandring-trinn-for-trinn</a:t>
            </a:r>
            <a:endParaRPr lang="nb-NO" dirty="0"/>
          </a:p>
          <a:p>
            <a:r>
              <a:rPr lang="nb-NO" dirty="0">
                <a:hlinkClick r:id="rId6"/>
              </a:rPr>
              <a:t>https://www.tryggtrafikk.no/skole/hjertesone/</a:t>
            </a:r>
            <a:endParaRPr lang="nb-NO" dirty="0"/>
          </a:p>
          <a:p>
            <a:endParaRPr lang="nb-NO" dirty="0"/>
          </a:p>
          <a:p>
            <a:endParaRPr lang="nb-NO" dirty="0"/>
          </a:p>
          <a:p>
            <a:endParaRPr lang="nb-NO" dirty="0"/>
          </a:p>
          <a:p>
            <a:endParaRPr lang="nb-NO" dirty="0"/>
          </a:p>
          <a:p>
            <a:endParaRPr lang="nb-NO" dirty="0"/>
          </a:p>
        </p:txBody>
      </p:sp>
      <p:sp>
        <p:nvSpPr>
          <p:cNvPr id="4" name="Footer Placeholder 3">
            <a:extLst>
              <a:ext uri="{FF2B5EF4-FFF2-40B4-BE49-F238E27FC236}">
                <a16:creationId xmlns:a16="http://schemas.microsoft.com/office/drawing/2014/main" id="{999ABD1B-D712-4375-B7F6-A7826515625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5E909176-C3C9-4EFE-B233-04BE393DCC40}"/>
              </a:ext>
            </a:extLst>
          </p:cNvPr>
          <p:cNvSpPr>
            <a:spLocks noGrp="1"/>
          </p:cNvSpPr>
          <p:nvPr>
            <p:ph type="sldNum" sz="quarter" idx="12"/>
          </p:nvPr>
        </p:nvSpPr>
        <p:spPr/>
        <p:txBody>
          <a:bodyPr/>
          <a:lstStyle/>
          <a:p>
            <a:fld id="{EE5AC179-0DAF-C043-A9CF-B1A744A9B283}" type="slidenum">
              <a:rPr lang="nb-NO" smtClean="0"/>
              <a:t>43</a:t>
            </a:fld>
            <a:endParaRPr lang="nb-NO"/>
          </a:p>
        </p:txBody>
      </p:sp>
    </p:spTree>
    <p:extLst>
      <p:ext uri="{BB962C8B-B14F-4D97-AF65-F5344CB8AC3E}">
        <p14:creationId xmlns:p14="http://schemas.microsoft.com/office/powerpoint/2010/main" val="2957138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0629-8EDB-473A-9F76-98C16629590A}"/>
              </a:ext>
            </a:extLst>
          </p:cNvPr>
          <p:cNvSpPr>
            <a:spLocks noGrp="1"/>
          </p:cNvSpPr>
          <p:nvPr>
            <p:ph type="title"/>
          </p:nvPr>
        </p:nvSpPr>
        <p:spPr/>
        <p:txBody>
          <a:bodyPr/>
          <a:lstStyle/>
          <a:p>
            <a:r>
              <a:rPr lang="nb-NO" dirty="0"/>
              <a:t>Nyttige </a:t>
            </a:r>
            <a:r>
              <a:rPr lang="nb-NO"/>
              <a:t>lenker- statistikk</a:t>
            </a:r>
            <a:endParaRPr lang="nb-NO" dirty="0"/>
          </a:p>
        </p:txBody>
      </p:sp>
      <p:sp>
        <p:nvSpPr>
          <p:cNvPr id="3" name="Content Placeholder 2">
            <a:extLst>
              <a:ext uri="{FF2B5EF4-FFF2-40B4-BE49-F238E27FC236}">
                <a16:creationId xmlns:a16="http://schemas.microsoft.com/office/drawing/2014/main" id="{DC13226B-E9D0-4678-81DE-FCD617C4266F}"/>
              </a:ext>
            </a:extLst>
          </p:cNvPr>
          <p:cNvSpPr>
            <a:spLocks noGrp="1"/>
          </p:cNvSpPr>
          <p:nvPr>
            <p:ph idx="1"/>
          </p:nvPr>
        </p:nvSpPr>
        <p:spPr/>
        <p:txBody>
          <a:bodyPr/>
          <a:lstStyle/>
          <a:p>
            <a:r>
              <a:rPr lang="nb-NO" dirty="0">
                <a:hlinkClick r:id="rId2"/>
              </a:rPr>
              <a:t>www.ssb.no</a:t>
            </a:r>
            <a:r>
              <a:rPr lang="nb-NO" dirty="0"/>
              <a:t>  </a:t>
            </a:r>
            <a:r>
              <a:rPr lang="nb-NO" dirty="0">
                <a:hlinkClick r:id="rId3"/>
              </a:rPr>
              <a:t>elin.hellerud@ssb.no</a:t>
            </a:r>
            <a:endParaRPr lang="nb-NO" dirty="0"/>
          </a:p>
          <a:p>
            <a:r>
              <a:rPr lang="nb-NO" dirty="0">
                <a:hlinkClick r:id="rId4"/>
              </a:rPr>
              <a:t>www.vegvesen.no</a:t>
            </a:r>
            <a:r>
              <a:rPr lang="nb-NO" dirty="0"/>
              <a:t> </a:t>
            </a:r>
            <a:r>
              <a:rPr lang="nb-NO" dirty="0">
                <a:hlinkClick r:id="rId5"/>
              </a:rPr>
              <a:t>hans-olav.hellesø@svv.no</a:t>
            </a:r>
            <a:endParaRPr lang="nb-NO" dirty="0"/>
          </a:p>
          <a:p>
            <a:r>
              <a:rPr lang="nb-NO" dirty="0">
                <a:hlinkClick r:id="rId6"/>
              </a:rPr>
              <a:t>www.tryggtrafikk.no</a:t>
            </a:r>
            <a:r>
              <a:rPr lang="nb-NO" dirty="0"/>
              <a:t> </a:t>
            </a:r>
            <a:r>
              <a:rPr lang="nb-NO" dirty="0">
                <a:hlinkClick r:id="rId7"/>
              </a:rPr>
              <a:t>maeland@tryggtrafikk.no</a:t>
            </a:r>
            <a:endParaRPr lang="nb-NO" dirty="0"/>
          </a:p>
          <a:p>
            <a:r>
              <a:rPr lang="nb-NO" dirty="0">
                <a:hlinkClick r:id="rId8"/>
              </a:rPr>
              <a:t>www.toi.no</a:t>
            </a:r>
            <a:endParaRPr lang="nb-NO" dirty="0"/>
          </a:p>
          <a:p>
            <a:endParaRPr lang="nb-NO" dirty="0"/>
          </a:p>
          <a:p>
            <a:endParaRPr lang="nb-NO" dirty="0"/>
          </a:p>
          <a:p>
            <a:endParaRPr lang="nb-NO" dirty="0"/>
          </a:p>
          <a:p>
            <a:endParaRPr lang="nb-NO" dirty="0"/>
          </a:p>
          <a:p>
            <a:endParaRPr lang="nb-NO" dirty="0"/>
          </a:p>
          <a:p>
            <a:endParaRPr lang="nb-NO" dirty="0"/>
          </a:p>
        </p:txBody>
      </p:sp>
      <p:sp>
        <p:nvSpPr>
          <p:cNvPr id="4" name="Footer Placeholder 3">
            <a:extLst>
              <a:ext uri="{FF2B5EF4-FFF2-40B4-BE49-F238E27FC236}">
                <a16:creationId xmlns:a16="http://schemas.microsoft.com/office/drawing/2014/main" id="{F4941991-4340-4565-ADDC-A77D97B3EE74}"/>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F130E0D-B59E-485E-8641-AF2BB5B98F97}"/>
              </a:ext>
            </a:extLst>
          </p:cNvPr>
          <p:cNvSpPr>
            <a:spLocks noGrp="1"/>
          </p:cNvSpPr>
          <p:nvPr>
            <p:ph type="sldNum" sz="quarter" idx="12"/>
          </p:nvPr>
        </p:nvSpPr>
        <p:spPr/>
        <p:txBody>
          <a:bodyPr/>
          <a:lstStyle/>
          <a:p>
            <a:fld id="{EE5AC179-0DAF-C043-A9CF-B1A744A9B283}" type="slidenum">
              <a:rPr lang="nb-NO" smtClean="0"/>
              <a:t>44</a:t>
            </a:fld>
            <a:endParaRPr lang="nb-NO"/>
          </a:p>
        </p:txBody>
      </p:sp>
    </p:spTree>
    <p:extLst>
      <p:ext uri="{BB962C8B-B14F-4D97-AF65-F5344CB8AC3E}">
        <p14:creationId xmlns:p14="http://schemas.microsoft.com/office/powerpoint/2010/main" val="390339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IMG_0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4" name="TekstSylinder 3"/>
          <p:cNvSpPr txBox="1"/>
          <p:nvPr/>
        </p:nvSpPr>
        <p:spPr>
          <a:xfrm>
            <a:off x="1240848" y="232693"/>
            <a:ext cx="5923123" cy="523220"/>
          </a:xfrm>
          <a:prstGeom prst="rect">
            <a:avLst/>
          </a:prstGeom>
          <a:solidFill>
            <a:srgbClr val="C0504D"/>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dirty="0">
                <a:ln>
                  <a:noFill/>
                </a:ln>
                <a:solidFill>
                  <a:srgbClr val="FFFFFF"/>
                </a:solidFill>
                <a:effectLst/>
                <a:uLnTx/>
                <a:uFillTx/>
                <a:latin typeface="Calibri" charset="0"/>
                <a:ea typeface="ＭＳ Ｐゴシック" charset="0"/>
              </a:rPr>
              <a:t>Over 40 prosent av dødsulykkene på norske veger involverer bilførere som kjører i jobben eller er på veg til eller fra arbeid.</a:t>
            </a:r>
          </a:p>
        </p:txBody>
      </p:sp>
    </p:spTree>
    <p:extLst>
      <p:ext uri="{BB962C8B-B14F-4D97-AF65-F5344CB8AC3E}">
        <p14:creationId xmlns:p14="http://schemas.microsoft.com/office/powerpoint/2010/main" val="3486146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233CBB-195D-4954-B2FD-6272C156862C}"/>
              </a:ext>
            </a:extLst>
          </p:cNvPr>
          <p:cNvSpPr>
            <a:spLocks noGrp="1"/>
          </p:cNvSpPr>
          <p:nvPr>
            <p:ph type="body" sz="quarter" idx="13"/>
          </p:nvPr>
        </p:nvSpPr>
        <p:spPr/>
        <p:txBody>
          <a:bodyPr/>
          <a:lstStyle/>
          <a:p>
            <a:r>
              <a:rPr lang="nb-NO" dirty="0"/>
              <a:t>Kostnadene inneholder både realøkonomiske kostnader, administrasjon, materiell, medisin, produksjonsbortfall, velferdstap (beregnet av TØI)</a:t>
            </a:r>
          </a:p>
          <a:p>
            <a:endParaRPr lang="nb-NO" dirty="0"/>
          </a:p>
          <a:p>
            <a:endParaRPr lang="nb-NO" dirty="0"/>
          </a:p>
        </p:txBody>
      </p:sp>
      <p:sp>
        <p:nvSpPr>
          <p:cNvPr id="3" name="Title 2">
            <a:extLst>
              <a:ext uri="{FF2B5EF4-FFF2-40B4-BE49-F238E27FC236}">
                <a16:creationId xmlns:a16="http://schemas.microsoft.com/office/drawing/2014/main" id="{3E9850F9-9AE9-4189-BD8C-C533FDFED043}"/>
              </a:ext>
            </a:extLst>
          </p:cNvPr>
          <p:cNvSpPr>
            <a:spLocks noGrp="1"/>
          </p:cNvSpPr>
          <p:nvPr>
            <p:ph type="title"/>
          </p:nvPr>
        </p:nvSpPr>
        <p:spPr/>
        <p:txBody>
          <a:bodyPr/>
          <a:lstStyle/>
          <a:p>
            <a:r>
              <a:rPr lang="nb-NO" altLang="nb-NO" b="0" dirty="0">
                <a:solidFill>
                  <a:srgbClr val="000000"/>
                </a:solidFill>
                <a:latin typeface="Arial" charset="0"/>
              </a:rPr>
              <a:t>Samfunnsøkonomisk nytte </a:t>
            </a:r>
            <a:br>
              <a:rPr lang="nb-NO" altLang="nb-NO" b="0" dirty="0">
                <a:solidFill>
                  <a:srgbClr val="000000"/>
                </a:solidFill>
                <a:latin typeface="Arial" charset="0"/>
              </a:rPr>
            </a:br>
            <a:r>
              <a:rPr lang="nb-NO" altLang="nb-NO" b="0" dirty="0">
                <a:solidFill>
                  <a:srgbClr val="000000"/>
                </a:solidFill>
                <a:latin typeface="Arial" charset="0"/>
              </a:rPr>
              <a:t>av å unngå skader i trafikken</a:t>
            </a:r>
            <a:endParaRPr lang="nb-NO" dirty="0"/>
          </a:p>
        </p:txBody>
      </p:sp>
      <p:graphicFrame>
        <p:nvGraphicFramePr>
          <p:cNvPr id="4" name="Table 3">
            <a:extLst>
              <a:ext uri="{FF2B5EF4-FFF2-40B4-BE49-F238E27FC236}">
                <a16:creationId xmlns:a16="http://schemas.microsoft.com/office/drawing/2014/main" id="{90B92393-02F2-4A14-8BD3-23CBA33B1A45}"/>
              </a:ext>
            </a:extLst>
          </p:cNvPr>
          <p:cNvGraphicFramePr>
            <a:graphicFrameLocks noGrp="1"/>
          </p:cNvGraphicFramePr>
          <p:nvPr>
            <p:extLst/>
          </p:nvPr>
        </p:nvGraphicFramePr>
        <p:xfrm>
          <a:off x="1085849" y="2437913"/>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668152546"/>
                    </a:ext>
                  </a:extLst>
                </a:gridCol>
                <a:gridCol w="3048000">
                  <a:extLst>
                    <a:ext uri="{9D8B030D-6E8A-4147-A177-3AD203B41FA5}">
                      <a16:colId xmlns:a16="http://schemas.microsoft.com/office/drawing/2014/main" val="743021074"/>
                    </a:ext>
                  </a:extLst>
                </a:gridCol>
              </a:tblGrid>
              <a:tr h="370840">
                <a:tc>
                  <a:txBody>
                    <a:bodyPr/>
                    <a:lstStyle/>
                    <a:p>
                      <a:r>
                        <a:rPr lang="nb-NO" dirty="0"/>
                        <a:t>Skadetilfelle</a:t>
                      </a:r>
                    </a:p>
                  </a:txBody>
                  <a:tcPr/>
                </a:tc>
                <a:tc>
                  <a:txBody>
                    <a:bodyPr/>
                    <a:lstStyle/>
                    <a:p>
                      <a:r>
                        <a:rPr lang="nb-NO" dirty="0"/>
                        <a:t>Kostnad pr tilfelle</a:t>
                      </a:r>
                    </a:p>
                  </a:txBody>
                  <a:tcPr/>
                </a:tc>
                <a:extLst>
                  <a:ext uri="{0D108BD9-81ED-4DB2-BD59-A6C34878D82A}">
                    <a16:rowId xmlns:a16="http://schemas.microsoft.com/office/drawing/2014/main" val="2712511033"/>
                  </a:ext>
                </a:extLst>
              </a:tr>
              <a:tr h="370840">
                <a:tc>
                  <a:txBody>
                    <a:bodyPr/>
                    <a:lstStyle/>
                    <a:p>
                      <a:r>
                        <a:rPr lang="nb-NO" dirty="0"/>
                        <a:t>dødsfall</a:t>
                      </a:r>
                    </a:p>
                  </a:txBody>
                  <a:tcPr/>
                </a:tc>
                <a:tc>
                  <a:txBody>
                    <a:bodyPr/>
                    <a:lstStyle/>
                    <a:p>
                      <a:r>
                        <a:rPr lang="nb-NO" dirty="0"/>
                        <a:t>31 027 000</a:t>
                      </a:r>
                    </a:p>
                  </a:txBody>
                  <a:tcPr/>
                </a:tc>
                <a:extLst>
                  <a:ext uri="{0D108BD9-81ED-4DB2-BD59-A6C34878D82A}">
                    <a16:rowId xmlns:a16="http://schemas.microsoft.com/office/drawing/2014/main" val="1111859264"/>
                  </a:ext>
                </a:extLst>
              </a:tr>
              <a:tr h="370840">
                <a:tc>
                  <a:txBody>
                    <a:bodyPr/>
                    <a:lstStyle/>
                    <a:p>
                      <a:r>
                        <a:rPr lang="nb-NO" dirty="0"/>
                        <a:t>Varig skade</a:t>
                      </a:r>
                    </a:p>
                  </a:txBody>
                  <a:tcPr/>
                </a:tc>
                <a:tc>
                  <a:txBody>
                    <a:bodyPr/>
                    <a:lstStyle/>
                    <a:p>
                      <a:r>
                        <a:rPr lang="nb-NO" dirty="0"/>
                        <a:t>27 847 000</a:t>
                      </a:r>
                    </a:p>
                  </a:txBody>
                  <a:tcPr/>
                </a:tc>
                <a:extLst>
                  <a:ext uri="{0D108BD9-81ED-4DB2-BD59-A6C34878D82A}">
                    <a16:rowId xmlns:a16="http://schemas.microsoft.com/office/drawing/2014/main" val="4291706222"/>
                  </a:ext>
                </a:extLst>
              </a:tr>
              <a:tr h="370840">
                <a:tc>
                  <a:txBody>
                    <a:bodyPr/>
                    <a:lstStyle/>
                    <a:p>
                      <a:r>
                        <a:rPr lang="nb-NO" dirty="0"/>
                        <a:t>Hardt skadd</a:t>
                      </a:r>
                    </a:p>
                  </a:txBody>
                  <a:tcPr/>
                </a:tc>
                <a:tc>
                  <a:txBody>
                    <a:bodyPr/>
                    <a:lstStyle/>
                    <a:p>
                      <a:r>
                        <a:rPr lang="nb-NO" dirty="0"/>
                        <a:t>9 986 000</a:t>
                      </a:r>
                    </a:p>
                  </a:txBody>
                  <a:tcPr/>
                </a:tc>
                <a:extLst>
                  <a:ext uri="{0D108BD9-81ED-4DB2-BD59-A6C34878D82A}">
                    <a16:rowId xmlns:a16="http://schemas.microsoft.com/office/drawing/2014/main" val="699975105"/>
                  </a:ext>
                </a:extLst>
              </a:tr>
              <a:tr h="370840">
                <a:tc>
                  <a:txBody>
                    <a:bodyPr/>
                    <a:lstStyle/>
                    <a:p>
                      <a:r>
                        <a:rPr lang="nb-NO" dirty="0"/>
                        <a:t>Lettere skadd</a:t>
                      </a:r>
                    </a:p>
                  </a:txBody>
                  <a:tcPr/>
                </a:tc>
                <a:tc>
                  <a:txBody>
                    <a:bodyPr/>
                    <a:lstStyle/>
                    <a:p>
                      <a:r>
                        <a:rPr lang="nb-NO" dirty="0"/>
                        <a:t>745 000</a:t>
                      </a:r>
                    </a:p>
                  </a:txBody>
                  <a:tcPr/>
                </a:tc>
                <a:extLst>
                  <a:ext uri="{0D108BD9-81ED-4DB2-BD59-A6C34878D82A}">
                    <a16:rowId xmlns:a16="http://schemas.microsoft.com/office/drawing/2014/main" val="20164469"/>
                  </a:ext>
                </a:extLst>
              </a:tr>
            </a:tbl>
          </a:graphicData>
        </a:graphic>
      </p:graphicFrame>
    </p:spTree>
    <p:extLst>
      <p:ext uri="{BB962C8B-B14F-4D97-AF65-F5344CB8AC3E}">
        <p14:creationId xmlns:p14="http://schemas.microsoft.com/office/powerpoint/2010/main" val="22789115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ndle - 49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671" y="-93190"/>
            <a:ext cx="9309671" cy="5236690"/>
          </a:xfrm>
          <a:prstGeom prst="rect">
            <a:avLst/>
          </a:prstGeom>
        </p:spPr>
      </p:pic>
      <p:pic>
        <p:nvPicPr>
          <p:cNvPr id="3" name="Picture 2"/>
          <p:cNvPicPr>
            <a:picLocks noChangeAspect="1"/>
          </p:cNvPicPr>
          <p:nvPr/>
        </p:nvPicPr>
        <p:blipFill>
          <a:blip r:embed="rId6"/>
          <a:stretch>
            <a:fillRect/>
          </a:stretch>
        </p:blipFill>
        <p:spPr>
          <a:xfrm>
            <a:off x="8006694" y="138093"/>
            <a:ext cx="879666" cy="746528"/>
          </a:xfrm>
          <a:prstGeom prst="rect">
            <a:avLst/>
          </a:prstGeom>
        </p:spPr>
      </p:pic>
      <p:sp>
        <p:nvSpPr>
          <p:cNvPr id="4" name="TextBox 3"/>
          <p:cNvSpPr txBox="1"/>
          <p:nvPr/>
        </p:nvSpPr>
        <p:spPr>
          <a:xfrm>
            <a:off x="5689600" y="3949700"/>
            <a:ext cx="3131948"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Calibri" charset="0"/>
                <a:ea typeface="ＭＳ Ｐゴシック" charset="0"/>
              </a:rPr>
              <a:t>Trafikkofre</a:t>
            </a:r>
            <a:r>
              <a:rPr kumimoji="0" lang="en-US" sz="2400" b="0" i="0" u="none" strike="noStrike" kern="1200" cap="none" spc="0" normalizeH="0" baseline="0" noProof="0" dirty="0">
                <a:ln>
                  <a:noFill/>
                </a:ln>
                <a:solidFill>
                  <a:srgbClr val="FFFFFF"/>
                </a:solidFill>
                <a:effectLst/>
                <a:uLnTx/>
                <a:uFillTx/>
                <a:latin typeface="Calibri" charset="0"/>
                <a:ea typeface="ＭＳ Ｐゴシック" charset="0"/>
              </a:rPr>
              <a:t> og </a:t>
            </a:r>
            <a:r>
              <a:rPr kumimoji="0" lang="en-US" sz="2400" b="0" i="0" u="none" strike="noStrike" kern="1200" cap="none" spc="0" normalizeH="0" baseline="0" noProof="0" dirty="0" err="1">
                <a:ln>
                  <a:noFill/>
                </a:ln>
                <a:solidFill>
                  <a:srgbClr val="FFFFFF"/>
                </a:solidFill>
                <a:effectLst/>
                <a:uLnTx/>
                <a:uFillTx/>
                <a:latin typeface="Calibri" charset="0"/>
                <a:ea typeface="ＭＳ Ｐゴシック" charset="0"/>
              </a:rPr>
              <a:t>etterlatte</a:t>
            </a:r>
            <a:endParaRPr kumimoji="0" lang="en-US" sz="2400" b="0" i="0" u="none" strike="noStrike" kern="1200" cap="none" spc="0" normalizeH="0" baseline="0" noProof="0" dirty="0">
              <a:ln>
                <a:noFill/>
              </a:ln>
              <a:solidFill>
                <a:srgbClr val="FFFFFF"/>
              </a:solidFill>
              <a:effectLst/>
              <a:uLnTx/>
              <a:uFillTx/>
              <a:latin typeface="Calibri" charset="0"/>
              <a:ea typeface="ＭＳ Ｐゴシック" charset="0"/>
            </a:endParaRPr>
          </a:p>
        </p:txBody>
      </p:sp>
    </p:spTree>
    <p:extLst>
      <p:ext uri="{BB962C8B-B14F-4D97-AF65-F5344CB8AC3E}">
        <p14:creationId xmlns:p14="http://schemas.microsoft.com/office/powerpoint/2010/main" val="49591021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206089" y="3959317"/>
            <a:ext cx="1823924" cy="246221"/>
          </a:xfrm>
          <a:prstGeom prst="rect">
            <a:avLst/>
          </a:prstGeom>
          <a:noFill/>
        </p:spPr>
        <p:txBody>
          <a:bodyPr wrap="none" rtlCol="0">
            <a:spAutoFit/>
          </a:bodyPr>
          <a:lstStyle/>
          <a:p>
            <a:r>
              <a:rPr lang="en-US" sz="1000" b="1" dirty="0" err="1"/>
              <a:t>Kilde</a:t>
            </a:r>
            <a:r>
              <a:rPr lang="en-US" sz="1000" b="1" dirty="0"/>
              <a:t>:  </a:t>
            </a:r>
            <a:r>
              <a:rPr lang="en-US" sz="1000" b="1" dirty="0" err="1"/>
              <a:t>Statens</a:t>
            </a:r>
            <a:r>
              <a:rPr lang="en-US" sz="1000" b="1" dirty="0"/>
              <a:t> </a:t>
            </a:r>
            <a:r>
              <a:rPr lang="en-US" sz="1000" b="1" dirty="0" err="1"/>
              <a:t>vegvesen</a:t>
            </a:r>
            <a:r>
              <a:rPr lang="en-US" sz="1000" b="1" dirty="0"/>
              <a:t> - 2017</a:t>
            </a:r>
            <a:endParaRPr lang="en-US" sz="1000" b="1" dirty="0">
              <a:solidFill>
                <a:srgbClr val="000000"/>
              </a:solidFill>
            </a:endParaRPr>
          </a:p>
        </p:txBody>
      </p:sp>
      <p:sp>
        <p:nvSpPr>
          <p:cNvPr id="22" name="TextBox 21"/>
          <p:cNvSpPr txBox="1"/>
          <p:nvPr/>
        </p:nvSpPr>
        <p:spPr>
          <a:xfrm>
            <a:off x="872451" y="429423"/>
            <a:ext cx="4894451" cy="492443"/>
          </a:xfrm>
          <a:prstGeom prst="rect">
            <a:avLst/>
          </a:prstGeom>
          <a:noFill/>
        </p:spPr>
        <p:txBody>
          <a:bodyPr wrap="none" rtlCol="0">
            <a:spAutoFit/>
          </a:bodyPr>
          <a:lstStyle/>
          <a:p>
            <a:r>
              <a:rPr lang="en-US" sz="2600" dirty="0" err="1"/>
              <a:t>Årsaker</a:t>
            </a:r>
            <a:r>
              <a:rPr lang="en-US" sz="2600" dirty="0"/>
              <a:t> </a:t>
            </a:r>
            <a:r>
              <a:rPr lang="en-US" sz="2600" dirty="0" err="1"/>
              <a:t>til</a:t>
            </a:r>
            <a:r>
              <a:rPr lang="en-US" sz="2600" dirty="0"/>
              <a:t> </a:t>
            </a:r>
            <a:r>
              <a:rPr lang="en-US" sz="2600" dirty="0" err="1"/>
              <a:t>dødsulykker</a:t>
            </a:r>
            <a:r>
              <a:rPr lang="en-US" sz="2600" dirty="0"/>
              <a:t> 2005-2016 </a:t>
            </a:r>
          </a:p>
        </p:txBody>
      </p:sp>
      <p:grpSp>
        <p:nvGrpSpPr>
          <p:cNvPr id="44" name="Group 43"/>
          <p:cNvGrpSpPr/>
          <p:nvPr/>
        </p:nvGrpSpPr>
        <p:grpSpPr>
          <a:xfrm>
            <a:off x="2806700" y="1390785"/>
            <a:ext cx="1139279" cy="1513298"/>
            <a:chOff x="2470150" y="980518"/>
            <a:chExt cx="981427" cy="1237764"/>
          </a:xfrm>
        </p:grpSpPr>
        <p:grpSp>
          <p:nvGrpSpPr>
            <p:cNvPr id="46" name="Group 45"/>
            <p:cNvGrpSpPr/>
            <p:nvPr/>
          </p:nvGrpSpPr>
          <p:grpSpPr>
            <a:xfrm>
              <a:off x="2705711" y="980518"/>
              <a:ext cx="494996" cy="1237764"/>
              <a:chOff x="3312330" y="1891593"/>
              <a:chExt cx="354793" cy="887176"/>
            </a:xfrm>
          </p:grpSpPr>
          <p:sp>
            <p:nvSpPr>
              <p:cNvPr id="34" name="TextBox 33"/>
              <p:cNvSpPr txBox="1"/>
              <p:nvPr/>
            </p:nvSpPr>
            <p:spPr>
              <a:xfrm>
                <a:off x="3312330" y="1891593"/>
                <a:ext cx="354793" cy="220602"/>
              </a:xfrm>
              <a:prstGeom prst="rect">
                <a:avLst/>
              </a:prstGeom>
              <a:noFill/>
            </p:spPr>
            <p:txBody>
              <a:bodyPr wrap="none" rtlCol="0">
                <a:spAutoFit/>
              </a:bodyPr>
              <a:lstStyle/>
              <a:p>
                <a:r>
                  <a:rPr lang="en-US" sz="1400" dirty="0"/>
                  <a:t>27%</a:t>
                </a:r>
              </a:p>
            </p:txBody>
          </p:sp>
          <p:sp>
            <p:nvSpPr>
              <p:cNvPr id="27" name="TextBox 26"/>
              <p:cNvSpPr txBox="1"/>
              <p:nvPr/>
            </p:nvSpPr>
            <p:spPr>
              <a:xfrm>
                <a:off x="3355465" y="2558167"/>
                <a:ext cx="300631" cy="220602"/>
              </a:xfrm>
              <a:prstGeom prst="rect">
                <a:avLst/>
              </a:prstGeom>
              <a:noFill/>
            </p:spPr>
            <p:txBody>
              <a:bodyPr wrap="none" rtlCol="0">
                <a:spAutoFit/>
              </a:bodyPr>
              <a:lstStyle/>
              <a:p>
                <a:pPr algn="ctr"/>
                <a:r>
                  <a:rPr lang="en-US" sz="1400" dirty="0"/>
                  <a:t>VEI  </a:t>
                </a:r>
                <a:endParaRPr lang="en-US" sz="1000" dirty="0"/>
              </a:p>
            </p:txBody>
          </p:sp>
        </p:grpSp>
        <p:pic>
          <p:nvPicPr>
            <p:cNvPr id="9" name="Picture 8"/>
            <p:cNvPicPr>
              <a:picLocks noChangeAspect="1"/>
            </p:cNvPicPr>
            <p:nvPr/>
          </p:nvPicPr>
          <p:blipFill>
            <a:blip r:embed="rId3"/>
            <a:stretch>
              <a:fillRect/>
            </a:stretch>
          </p:blipFill>
          <p:spPr>
            <a:xfrm>
              <a:off x="2470150" y="1308100"/>
              <a:ext cx="981427" cy="679450"/>
            </a:xfrm>
            <a:prstGeom prst="rect">
              <a:avLst/>
            </a:prstGeom>
          </p:spPr>
        </p:pic>
      </p:grpSp>
      <p:grpSp>
        <p:nvGrpSpPr>
          <p:cNvPr id="43" name="Group 42"/>
          <p:cNvGrpSpPr/>
          <p:nvPr/>
        </p:nvGrpSpPr>
        <p:grpSpPr>
          <a:xfrm>
            <a:off x="1203706" y="1410398"/>
            <a:ext cx="1167111" cy="1508478"/>
            <a:chOff x="1006856" y="992904"/>
            <a:chExt cx="1005403" cy="1233821"/>
          </a:xfrm>
        </p:grpSpPr>
        <p:grpSp>
          <p:nvGrpSpPr>
            <p:cNvPr id="40" name="Group 39"/>
            <p:cNvGrpSpPr/>
            <p:nvPr/>
          </p:nvGrpSpPr>
          <p:grpSpPr>
            <a:xfrm>
              <a:off x="1006856" y="992904"/>
              <a:ext cx="1005403" cy="1233821"/>
              <a:chOff x="2108532" y="1773744"/>
              <a:chExt cx="777694" cy="954379"/>
            </a:xfrm>
          </p:grpSpPr>
          <p:sp>
            <p:nvSpPr>
              <p:cNvPr id="26" name="TextBox 25"/>
              <p:cNvSpPr txBox="1"/>
              <p:nvPr/>
            </p:nvSpPr>
            <p:spPr>
              <a:xfrm>
                <a:off x="2108532" y="2490053"/>
                <a:ext cx="777694" cy="238070"/>
              </a:xfrm>
              <a:prstGeom prst="rect">
                <a:avLst/>
              </a:prstGeom>
              <a:noFill/>
            </p:spPr>
            <p:txBody>
              <a:bodyPr wrap="none" rtlCol="0">
                <a:spAutoFit/>
              </a:bodyPr>
              <a:lstStyle/>
              <a:p>
                <a:pPr algn="ctr"/>
                <a:r>
                  <a:rPr lang="en-US" sz="1400" dirty="0"/>
                  <a:t>TRAFIKANT</a:t>
                </a:r>
              </a:p>
            </p:txBody>
          </p:sp>
          <p:sp>
            <p:nvSpPr>
              <p:cNvPr id="33" name="TextBox 32"/>
              <p:cNvSpPr txBox="1"/>
              <p:nvPr/>
            </p:nvSpPr>
            <p:spPr>
              <a:xfrm>
                <a:off x="2290841" y="1773744"/>
                <a:ext cx="382888" cy="238070"/>
              </a:xfrm>
              <a:prstGeom prst="rect">
                <a:avLst/>
              </a:prstGeom>
              <a:noFill/>
            </p:spPr>
            <p:txBody>
              <a:bodyPr wrap="none" rtlCol="0">
                <a:spAutoFit/>
              </a:bodyPr>
              <a:lstStyle/>
              <a:p>
                <a:r>
                  <a:rPr lang="en-US" sz="1400" dirty="0"/>
                  <a:t>52%</a:t>
                </a:r>
              </a:p>
            </p:txBody>
          </p:sp>
        </p:grpSp>
        <p:pic>
          <p:nvPicPr>
            <p:cNvPr id="11" name="Picture 10"/>
            <p:cNvPicPr>
              <a:picLocks noChangeAspect="1"/>
            </p:cNvPicPr>
            <p:nvPr/>
          </p:nvPicPr>
          <p:blipFill>
            <a:blip r:embed="rId4"/>
            <a:stretch>
              <a:fillRect/>
            </a:stretch>
          </p:blipFill>
          <p:spPr>
            <a:xfrm>
              <a:off x="1200150" y="1282700"/>
              <a:ext cx="557022" cy="647700"/>
            </a:xfrm>
            <a:prstGeom prst="rect">
              <a:avLst/>
            </a:prstGeom>
          </p:spPr>
        </p:pic>
      </p:grpSp>
      <p:grpSp>
        <p:nvGrpSpPr>
          <p:cNvPr id="45" name="Group 44"/>
          <p:cNvGrpSpPr/>
          <p:nvPr/>
        </p:nvGrpSpPr>
        <p:grpSpPr>
          <a:xfrm>
            <a:off x="4425953" y="1406598"/>
            <a:ext cx="1263648" cy="1499634"/>
            <a:chOff x="3865582" y="1007114"/>
            <a:chExt cx="1088564" cy="1226587"/>
          </a:xfrm>
        </p:grpSpPr>
        <p:grpSp>
          <p:nvGrpSpPr>
            <p:cNvPr id="42" name="Group 41"/>
            <p:cNvGrpSpPr/>
            <p:nvPr/>
          </p:nvGrpSpPr>
          <p:grpSpPr>
            <a:xfrm>
              <a:off x="3920238" y="1007114"/>
              <a:ext cx="941284" cy="1226587"/>
              <a:chOff x="4333602" y="1891846"/>
              <a:chExt cx="600532" cy="782553"/>
            </a:xfrm>
          </p:grpSpPr>
          <p:sp>
            <p:nvSpPr>
              <p:cNvPr id="31" name="TextBox 30"/>
              <p:cNvSpPr txBox="1"/>
              <p:nvPr/>
            </p:nvSpPr>
            <p:spPr>
              <a:xfrm>
                <a:off x="4333602" y="2478040"/>
                <a:ext cx="600532" cy="196359"/>
              </a:xfrm>
              <a:prstGeom prst="rect">
                <a:avLst/>
              </a:prstGeom>
              <a:noFill/>
            </p:spPr>
            <p:txBody>
              <a:bodyPr wrap="none" rtlCol="0">
                <a:spAutoFit/>
              </a:bodyPr>
              <a:lstStyle/>
              <a:p>
                <a:pPr algn="ctr"/>
                <a:r>
                  <a:rPr lang="en-US" sz="1400" dirty="0"/>
                  <a:t>KJØRETØY</a:t>
                </a:r>
              </a:p>
            </p:txBody>
          </p:sp>
          <p:sp>
            <p:nvSpPr>
              <p:cNvPr id="35" name="TextBox 34"/>
              <p:cNvSpPr txBox="1"/>
              <p:nvPr/>
            </p:nvSpPr>
            <p:spPr>
              <a:xfrm>
                <a:off x="4523256" y="1891846"/>
                <a:ext cx="315804" cy="196359"/>
              </a:xfrm>
              <a:prstGeom prst="rect">
                <a:avLst/>
              </a:prstGeom>
              <a:noFill/>
            </p:spPr>
            <p:txBody>
              <a:bodyPr wrap="none" rtlCol="0">
                <a:spAutoFit/>
              </a:bodyPr>
              <a:lstStyle/>
              <a:p>
                <a:r>
                  <a:rPr lang="en-US" sz="1400" dirty="0"/>
                  <a:t>23%</a:t>
                </a:r>
              </a:p>
            </p:txBody>
          </p:sp>
        </p:grpSp>
        <p:pic>
          <p:nvPicPr>
            <p:cNvPr id="19" name="Picture 18"/>
            <p:cNvPicPr>
              <a:picLocks noChangeAspect="1"/>
            </p:cNvPicPr>
            <p:nvPr/>
          </p:nvPicPr>
          <p:blipFill>
            <a:blip r:embed="rId5"/>
            <a:stretch>
              <a:fillRect/>
            </a:stretch>
          </p:blipFill>
          <p:spPr>
            <a:xfrm>
              <a:off x="3865582" y="1484230"/>
              <a:ext cx="1088564" cy="531007"/>
            </a:xfrm>
            <a:prstGeom prst="rect">
              <a:avLst/>
            </a:prstGeom>
          </p:spPr>
        </p:pic>
      </p:grpSp>
      <p:grpSp>
        <p:nvGrpSpPr>
          <p:cNvPr id="49" name="Group 48"/>
          <p:cNvGrpSpPr/>
          <p:nvPr/>
        </p:nvGrpSpPr>
        <p:grpSpPr>
          <a:xfrm>
            <a:off x="6340972" y="1409700"/>
            <a:ext cx="1353271" cy="1361877"/>
            <a:chOff x="6023472" y="1479550"/>
            <a:chExt cx="1353271" cy="1361877"/>
          </a:xfrm>
        </p:grpSpPr>
        <p:grpSp>
          <p:nvGrpSpPr>
            <p:cNvPr id="47" name="Group 46"/>
            <p:cNvGrpSpPr/>
            <p:nvPr/>
          </p:nvGrpSpPr>
          <p:grpSpPr>
            <a:xfrm>
              <a:off x="6023472" y="1479550"/>
              <a:ext cx="1336178" cy="1169551"/>
              <a:chOff x="5794414" y="1047750"/>
              <a:chExt cx="1151045" cy="956604"/>
            </a:xfrm>
          </p:grpSpPr>
          <p:sp>
            <p:nvSpPr>
              <p:cNvPr id="8" name="TextBox 7"/>
              <p:cNvSpPr txBox="1"/>
              <p:nvPr/>
            </p:nvSpPr>
            <p:spPr>
              <a:xfrm>
                <a:off x="6107113" y="1047750"/>
                <a:ext cx="426413" cy="956604"/>
              </a:xfrm>
              <a:prstGeom prst="rect">
                <a:avLst/>
              </a:prstGeom>
              <a:noFill/>
            </p:spPr>
            <p:txBody>
              <a:bodyPr wrap="none" rtlCol="0">
                <a:spAutoFit/>
              </a:bodyPr>
              <a:lstStyle/>
              <a:p>
                <a:pPr algn="ctr"/>
                <a:r>
                  <a:rPr lang="en-US" sz="1400" dirty="0"/>
                  <a:t>15%</a:t>
                </a:r>
              </a:p>
              <a:p>
                <a:pPr algn="ctr"/>
                <a:endParaRPr lang="en-US" sz="1400" dirty="0"/>
              </a:p>
              <a:p>
                <a:pPr algn="ctr"/>
                <a:endParaRPr lang="en-US" sz="1400" dirty="0"/>
              </a:p>
              <a:p>
                <a:pPr algn="ctr"/>
                <a:endParaRPr lang="en-US" sz="1400" dirty="0"/>
              </a:p>
              <a:p>
                <a:pPr algn="ctr"/>
                <a:r>
                  <a:rPr lang="en-US" sz="1400" dirty="0"/>
                  <a:t>   </a:t>
                </a:r>
              </a:p>
            </p:txBody>
          </p:sp>
          <p:pic>
            <p:nvPicPr>
              <p:cNvPr id="21" name="Picture 20"/>
              <p:cNvPicPr>
                <a:picLocks noChangeAspect="1"/>
              </p:cNvPicPr>
              <p:nvPr/>
            </p:nvPicPr>
            <p:blipFill>
              <a:blip r:embed="rId6"/>
              <a:stretch>
                <a:fillRect/>
              </a:stretch>
            </p:blipFill>
            <p:spPr>
              <a:xfrm>
                <a:off x="5794414" y="1348777"/>
                <a:ext cx="1151045" cy="604728"/>
              </a:xfrm>
              <a:prstGeom prst="rect">
                <a:avLst/>
              </a:prstGeom>
            </p:spPr>
          </p:pic>
        </p:grpSp>
        <p:sp>
          <p:nvSpPr>
            <p:cNvPr id="48" name="TextBox 47"/>
            <p:cNvSpPr txBox="1"/>
            <p:nvPr/>
          </p:nvSpPr>
          <p:spPr>
            <a:xfrm>
              <a:off x="6155623" y="2533650"/>
              <a:ext cx="1221120" cy="307777"/>
            </a:xfrm>
            <a:prstGeom prst="rect">
              <a:avLst/>
            </a:prstGeom>
            <a:noFill/>
          </p:spPr>
          <p:txBody>
            <a:bodyPr wrap="none" rtlCol="0">
              <a:spAutoFit/>
            </a:bodyPr>
            <a:lstStyle/>
            <a:p>
              <a:r>
                <a:rPr lang="en-US" sz="1400" dirty="0"/>
                <a:t>VÆR OG FØRE</a:t>
              </a:r>
            </a:p>
          </p:txBody>
        </p:sp>
      </p:grpSp>
    </p:spTree>
    <p:extLst>
      <p:ext uri="{BB962C8B-B14F-4D97-AF65-F5344CB8AC3E}">
        <p14:creationId xmlns:p14="http://schemas.microsoft.com/office/powerpoint/2010/main" val="2957799117"/>
      </p:ext>
    </p:extLst>
  </p:cSld>
  <p:clrMapOvr>
    <a:masterClrMapping/>
  </p:clrMapOvr>
  <mc:AlternateContent xmlns:mc="http://schemas.openxmlformats.org/markup-compatibility/2006" xmlns:p14="http://schemas.microsoft.com/office/powerpoint/2010/main">
    <mc:Choice Requires="p14">
      <p:transition spd="slow" p14:dur="1600">
        <p:push dir="u"/>
      </p:transition>
    </mc:Choice>
    <mc:Fallback xmlns="">
      <p:transition xmlns:p14="http://schemas.microsoft.com/office/powerpoint/2010/mai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1000" fill="hold"/>
                                        <p:tgtEl>
                                          <p:spTgt spid="44"/>
                                        </p:tgtEl>
                                        <p:attrNameLst>
                                          <p:attrName>ppt_w</p:attrName>
                                        </p:attrNameLst>
                                      </p:cBhvr>
                                      <p:tavLst>
                                        <p:tav tm="0">
                                          <p:val>
                                            <p:strVal val="#ppt_w*0.70"/>
                                          </p:val>
                                        </p:tav>
                                        <p:tav tm="100000">
                                          <p:val>
                                            <p:strVal val="#ppt_w"/>
                                          </p:val>
                                        </p:tav>
                                      </p:tavLst>
                                    </p:anim>
                                    <p:anim calcmode="lin" valueType="num">
                                      <p:cBhvr>
                                        <p:cTn id="15" dur="1000" fill="hold"/>
                                        <p:tgtEl>
                                          <p:spTgt spid="44"/>
                                        </p:tgtEl>
                                        <p:attrNameLst>
                                          <p:attrName>ppt_h</p:attrName>
                                        </p:attrNameLst>
                                      </p:cBhvr>
                                      <p:tavLst>
                                        <p:tav tm="0">
                                          <p:val>
                                            <p:strVal val="#ppt_h"/>
                                          </p:val>
                                        </p:tav>
                                        <p:tav tm="100000">
                                          <p:val>
                                            <p:strVal val="#ppt_h"/>
                                          </p:val>
                                        </p:tav>
                                      </p:tavLst>
                                    </p:anim>
                                    <p:animEffect transition="in" filter="fade">
                                      <p:cBhvr>
                                        <p:cTn id="16" dur="10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1000" fill="hold"/>
                                        <p:tgtEl>
                                          <p:spTgt spid="45"/>
                                        </p:tgtEl>
                                        <p:attrNameLst>
                                          <p:attrName>ppt_w</p:attrName>
                                        </p:attrNameLst>
                                      </p:cBhvr>
                                      <p:tavLst>
                                        <p:tav tm="0">
                                          <p:val>
                                            <p:strVal val="#ppt_w*0.70"/>
                                          </p:val>
                                        </p:tav>
                                        <p:tav tm="100000">
                                          <p:val>
                                            <p:strVal val="#ppt_w"/>
                                          </p:val>
                                        </p:tav>
                                      </p:tavLst>
                                    </p:anim>
                                    <p:anim calcmode="lin" valueType="num">
                                      <p:cBhvr>
                                        <p:cTn id="22" dur="1000" fill="hold"/>
                                        <p:tgtEl>
                                          <p:spTgt spid="45"/>
                                        </p:tgtEl>
                                        <p:attrNameLst>
                                          <p:attrName>ppt_h</p:attrName>
                                        </p:attrNameLst>
                                      </p:cBhvr>
                                      <p:tavLst>
                                        <p:tav tm="0">
                                          <p:val>
                                            <p:strVal val="#ppt_h"/>
                                          </p:val>
                                        </p:tav>
                                        <p:tav tm="100000">
                                          <p:val>
                                            <p:strVal val="#ppt_h"/>
                                          </p:val>
                                        </p:tav>
                                      </p:tavLst>
                                    </p:anim>
                                    <p:animEffect transition="in" filter="fade">
                                      <p:cBhvr>
                                        <p:cTn id="23" dur="10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1000" fill="hold"/>
                                        <p:tgtEl>
                                          <p:spTgt spid="49"/>
                                        </p:tgtEl>
                                        <p:attrNameLst>
                                          <p:attrName>ppt_w</p:attrName>
                                        </p:attrNameLst>
                                      </p:cBhvr>
                                      <p:tavLst>
                                        <p:tav tm="0">
                                          <p:val>
                                            <p:strVal val="#ppt_w*0.70"/>
                                          </p:val>
                                        </p:tav>
                                        <p:tav tm="100000">
                                          <p:val>
                                            <p:strVal val="#ppt_w"/>
                                          </p:val>
                                        </p:tav>
                                      </p:tavLst>
                                    </p:anim>
                                    <p:anim calcmode="lin" valueType="num">
                                      <p:cBhvr>
                                        <p:cTn id="29" dur="1000" fill="hold"/>
                                        <p:tgtEl>
                                          <p:spTgt spid="49"/>
                                        </p:tgtEl>
                                        <p:attrNameLst>
                                          <p:attrName>ppt_h</p:attrName>
                                        </p:attrNameLst>
                                      </p:cBhvr>
                                      <p:tavLst>
                                        <p:tav tm="0">
                                          <p:val>
                                            <p:strVal val="#ppt_h"/>
                                          </p:val>
                                        </p:tav>
                                        <p:tav tm="100000">
                                          <p:val>
                                            <p:strVal val="#ppt_h"/>
                                          </p:val>
                                        </p:tav>
                                      </p:tavLst>
                                    </p:anim>
                                    <p:animEffect transition="in" filter="fade">
                                      <p:cBhvr>
                                        <p:cTn id="3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040989" y="3959317"/>
            <a:ext cx="1823924" cy="246221"/>
          </a:xfrm>
          <a:prstGeom prst="rect">
            <a:avLst/>
          </a:prstGeom>
          <a:noFill/>
        </p:spPr>
        <p:txBody>
          <a:bodyPr wrap="none" rtlCol="0">
            <a:spAutoFit/>
          </a:bodyPr>
          <a:lstStyle/>
          <a:p>
            <a:r>
              <a:rPr lang="en-US" sz="1000" b="1" dirty="0" err="1"/>
              <a:t>Kilde</a:t>
            </a:r>
            <a:r>
              <a:rPr lang="en-US" sz="1000" b="1" dirty="0"/>
              <a:t>:  </a:t>
            </a:r>
            <a:r>
              <a:rPr lang="en-US" sz="1000" b="1" dirty="0" err="1"/>
              <a:t>Statens</a:t>
            </a:r>
            <a:r>
              <a:rPr lang="en-US" sz="1000" b="1" dirty="0"/>
              <a:t> </a:t>
            </a:r>
            <a:r>
              <a:rPr lang="en-US" sz="1000" b="1" dirty="0" err="1"/>
              <a:t>vegvesen</a:t>
            </a:r>
            <a:r>
              <a:rPr lang="en-US" sz="1000" b="1" dirty="0"/>
              <a:t> - 2017</a:t>
            </a:r>
            <a:endParaRPr lang="en-US" sz="1000" b="1" dirty="0">
              <a:solidFill>
                <a:srgbClr val="000000"/>
              </a:solidFill>
            </a:endParaRPr>
          </a:p>
        </p:txBody>
      </p:sp>
      <p:sp>
        <p:nvSpPr>
          <p:cNvPr id="22" name="TextBox 21"/>
          <p:cNvSpPr txBox="1"/>
          <p:nvPr/>
        </p:nvSpPr>
        <p:spPr>
          <a:xfrm>
            <a:off x="872451" y="429423"/>
            <a:ext cx="4894451" cy="492443"/>
          </a:xfrm>
          <a:prstGeom prst="rect">
            <a:avLst/>
          </a:prstGeom>
          <a:noFill/>
        </p:spPr>
        <p:txBody>
          <a:bodyPr wrap="none" rtlCol="0">
            <a:spAutoFit/>
          </a:bodyPr>
          <a:lstStyle/>
          <a:p>
            <a:r>
              <a:rPr lang="en-US" sz="2600" dirty="0" err="1"/>
              <a:t>Årsaker</a:t>
            </a:r>
            <a:r>
              <a:rPr lang="en-US" sz="2600" dirty="0"/>
              <a:t> </a:t>
            </a:r>
            <a:r>
              <a:rPr lang="en-US" sz="2600" dirty="0" err="1"/>
              <a:t>til</a:t>
            </a:r>
            <a:r>
              <a:rPr lang="en-US" sz="2600" dirty="0"/>
              <a:t> </a:t>
            </a:r>
            <a:r>
              <a:rPr lang="en-US" sz="2600" dirty="0" err="1"/>
              <a:t>dødsulykker</a:t>
            </a:r>
            <a:r>
              <a:rPr lang="en-US" sz="2600" dirty="0"/>
              <a:t> 2005-2016 </a:t>
            </a:r>
          </a:p>
        </p:txBody>
      </p:sp>
      <p:grpSp>
        <p:nvGrpSpPr>
          <p:cNvPr id="39" name="Group 38"/>
          <p:cNvGrpSpPr/>
          <p:nvPr/>
        </p:nvGrpSpPr>
        <p:grpSpPr>
          <a:xfrm>
            <a:off x="2009709" y="2374674"/>
            <a:ext cx="1031502" cy="1535052"/>
            <a:chOff x="1120155" y="1845082"/>
            <a:chExt cx="724385" cy="1078010"/>
          </a:xfrm>
        </p:grpSpPr>
        <p:pic>
          <p:nvPicPr>
            <p:cNvPr id="13" name="Picture 12"/>
            <p:cNvPicPr>
              <a:picLocks noChangeAspect="1"/>
            </p:cNvPicPr>
            <p:nvPr/>
          </p:nvPicPr>
          <p:blipFill>
            <a:blip r:embed="rId3"/>
            <a:stretch>
              <a:fillRect/>
            </a:stretch>
          </p:blipFill>
          <p:spPr>
            <a:xfrm>
              <a:off x="1263940" y="1974563"/>
              <a:ext cx="415637" cy="452632"/>
            </a:xfrm>
            <a:prstGeom prst="rect">
              <a:avLst/>
            </a:prstGeom>
          </p:spPr>
        </p:pic>
        <p:sp>
          <p:nvSpPr>
            <p:cNvPr id="25" name="TextBox 24"/>
            <p:cNvSpPr txBox="1"/>
            <p:nvPr/>
          </p:nvSpPr>
          <p:spPr>
            <a:xfrm>
              <a:off x="1120155" y="2469198"/>
              <a:ext cx="724385" cy="453894"/>
            </a:xfrm>
            <a:prstGeom prst="rect">
              <a:avLst/>
            </a:prstGeom>
            <a:noFill/>
          </p:spPr>
          <p:txBody>
            <a:bodyPr wrap="none" rtlCol="0">
              <a:spAutoFit/>
            </a:bodyPr>
            <a:lstStyle/>
            <a:p>
              <a:pPr algn="ctr"/>
              <a:r>
                <a:rPr lang="en-US" sz="1200" dirty="0" err="1"/>
                <a:t>Høy</a:t>
              </a:r>
              <a:r>
                <a:rPr lang="en-US" sz="1200" dirty="0"/>
                <a:t> fart </a:t>
              </a:r>
              <a:r>
                <a:rPr lang="en-US" sz="1200" dirty="0" err="1"/>
                <a:t>etter</a:t>
              </a:r>
              <a:r>
                <a:rPr lang="en-US" sz="1200" dirty="0"/>
                <a:t> </a:t>
              </a:r>
            </a:p>
            <a:p>
              <a:pPr algn="ctr"/>
              <a:r>
                <a:rPr lang="en-US" sz="1200" dirty="0" err="1"/>
                <a:t>forholdene</a:t>
              </a:r>
              <a:r>
                <a:rPr lang="en-US" sz="1200" dirty="0"/>
                <a:t>/</a:t>
              </a:r>
            </a:p>
            <a:p>
              <a:pPr algn="ctr"/>
              <a:r>
                <a:rPr lang="en-US" sz="1200" dirty="0" err="1"/>
                <a:t>fartsgrensen</a:t>
              </a:r>
              <a:endParaRPr lang="en-US" sz="1200" dirty="0"/>
            </a:p>
          </p:txBody>
        </p:sp>
        <p:sp>
          <p:nvSpPr>
            <p:cNvPr id="32" name="TextBox 31"/>
            <p:cNvSpPr txBox="1"/>
            <p:nvPr/>
          </p:nvSpPr>
          <p:spPr>
            <a:xfrm>
              <a:off x="1292977" y="1845082"/>
              <a:ext cx="316484" cy="194526"/>
            </a:xfrm>
            <a:prstGeom prst="rect">
              <a:avLst/>
            </a:prstGeom>
            <a:noFill/>
          </p:spPr>
          <p:txBody>
            <a:bodyPr wrap="none" rtlCol="0">
              <a:spAutoFit/>
            </a:bodyPr>
            <a:lstStyle/>
            <a:p>
              <a:r>
                <a:rPr lang="en-US" sz="1200" dirty="0"/>
                <a:t>42%</a:t>
              </a:r>
            </a:p>
          </p:txBody>
        </p:sp>
      </p:grpSp>
      <p:grpSp>
        <p:nvGrpSpPr>
          <p:cNvPr id="43" name="Group 42"/>
          <p:cNvGrpSpPr/>
          <p:nvPr/>
        </p:nvGrpSpPr>
        <p:grpSpPr>
          <a:xfrm>
            <a:off x="3640908" y="1069346"/>
            <a:ext cx="1205341" cy="1109222"/>
            <a:chOff x="1031111" y="1282700"/>
            <a:chExt cx="956895" cy="880588"/>
          </a:xfrm>
        </p:grpSpPr>
        <p:sp>
          <p:nvSpPr>
            <p:cNvPr id="26" name="TextBox 25"/>
            <p:cNvSpPr txBox="1"/>
            <p:nvPr/>
          </p:nvSpPr>
          <p:spPr>
            <a:xfrm>
              <a:off x="1031111" y="1918950"/>
              <a:ext cx="956895" cy="244338"/>
            </a:xfrm>
            <a:prstGeom prst="rect">
              <a:avLst/>
            </a:prstGeom>
            <a:noFill/>
          </p:spPr>
          <p:txBody>
            <a:bodyPr wrap="none" rtlCol="0">
              <a:spAutoFit/>
            </a:bodyPr>
            <a:lstStyle/>
            <a:p>
              <a:pPr algn="ctr"/>
              <a:r>
                <a:rPr lang="en-US" sz="1400" dirty="0"/>
                <a:t>TRAFIKANTEN</a:t>
              </a:r>
            </a:p>
          </p:txBody>
        </p:sp>
        <p:pic>
          <p:nvPicPr>
            <p:cNvPr id="11" name="Picture 10"/>
            <p:cNvPicPr>
              <a:picLocks noChangeAspect="1"/>
            </p:cNvPicPr>
            <p:nvPr/>
          </p:nvPicPr>
          <p:blipFill>
            <a:blip r:embed="rId4"/>
            <a:stretch>
              <a:fillRect/>
            </a:stretch>
          </p:blipFill>
          <p:spPr>
            <a:xfrm>
              <a:off x="1200150" y="1282700"/>
              <a:ext cx="557022" cy="647700"/>
            </a:xfrm>
            <a:prstGeom prst="rect">
              <a:avLst/>
            </a:prstGeom>
          </p:spPr>
        </p:pic>
      </p:grpSp>
      <p:grpSp>
        <p:nvGrpSpPr>
          <p:cNvPr id="17" name="Group 16"/>
          <p:cNvGrpSpPr/>
          <p:nvPr/>
        </p:nvGrpSpPr>
        <p:grpSpPr>
          <a:xfrm>
            <a:off x="3448051" y="2387600"/>
            <a:ext cx="569124" cy="1165999"/>
            <a:chOff x="3651251" y="2374900"/>
            <a:chExt cx="569124" cy="1165999"/>
          </a:xfrm>
        </p:grpSpPr>
        <p:sp>
          <p:nvSpPr>
            <p:cNvPr id="3" name="TextBox 2"/>
            <p:cNvSpPr txBox="1"/>
            <p:nvPr/>
          </p:nvSpPr>
          <p:spPr>
            <a:xfrm>
              <a:off x="3708400" y="2374900"/>
              <a:ext cx="450664" cy="1015663"/>
            </a:xfrm>
            <a:prstGeom prst="rect">
              <a:avLst/>
            </a:prstGeom>
            <a:noFill/>
          </p:spPr>
          <p:txBody>
            <a:bodyPr wrap="none" rtlCol="0">
              <a:spAutoFit/>
            </a:bodyPr>
            <a:lstStyle/>
            <a:p>
              <a:r>
                <a:rPr lang="en-US" sz="1200" dirty="0"/>
                <a:t>21%</a:t>
              </a:r>
            </a:p>
            <a:p>
              <a:endParaRPr lang="en-US" sz="1200" dirty="0"/>
            </a:p>
            <a:p>
              <a:endParaRPr lang="en-US" sz="1200" dirty="0"/>
            </a:p>
            <a:p>
              <a:endParaRPr lang="en-US" sz="1200" dirty="0"/>
            </a:p>
            <a:p>
              <a:endParaRPr lang="en-US" sz="1200" dirty="0"/>
            </a:p>
          </p:txBody>
        </p:sp>
        <p:pic>
          <p:nvPicPr>
            <p:cNvPr id="23" name="Picture 22"/>
            <p:cNvPicPr>
              <a:picLocks noChangeAspect="1"/>
            </p:cNvPicPr>
            <p:nvPr/>
          </p:nvPicPr>
          <p:blipFill>
            <a:blip r:embed="rId5"/>
            <a:stretch>
              <a:fillRect/>
            </a:stretch>
          </p:blipFill>
          <p:spPr>
            <a:xfrm>
              <a:off x="3651251" y="2609850"/>
              <a:ext cx="569124" cy="539750"/>
            </a:xfrm>
            <a:prstGeom prst="rect">
              <a:avLst/>
            </a:prstGeom>
          </p:spPr>
        </p:pic>
        <p:sp>
          <p:nvSpPr>
            <p:cNvPr id="2" name="TextBox 1"/>
            <p:cNvSpPr txBox="1"/>
            <p:nvPr/>
          </p:nvSpPr>
          <p:spPr>
            <a:xfrm>
              <a:off x="3657600" y="3263900"/>
              <a:ext cx="415498" cy="276999"/>
            </a:xfrm>
            <a:prstGeom prst="rect">
              <a:avLst/>
            </a:prstGeom>
            <a:noFill/>
          </p:spPr>
          <p:txBody>
            <a:bodyPr wrap="none" rtlCol="0">
              <a:spAutoFit/>
            </a:bodyPr>
            <a:lstStyle/>
            <a:p>
              <a:r>
                <a:rPr lang="en-US" sz="1200" dirty="0" err="1"/>
                <a:t>Rus</a:t>
              </a:r>
              <a:endParaRPr lang="en-US" sz="1200" dirty="0"/>
            </a:p>
          </p:txBody>
        </p:sp>
      </p:grpSp>
      <p:grpSp>
        <p:nvGrpSpPr>
          <p:cNvPr id="29" name="Group 28"/>
          <p:cNvGrpSpPr/>
          <p:nvPr/>
        </p:nvGrpSpPr>
        <p:grpSpPr>
          <a:xfrm>
            <a:off x="5829324" y="2381250"/>
            <a:ext cx="679919" cy="1180817"/>
            <a:chOff x="5956324" y="2393950"/>
            <a:chExt cx="679919" cy="1180817"/>
          </a:xfrm>
        </p:grpSpPr>
        <p:sp>
          <p:nvSpPr>
            <p:cNvPr id="5" name="TextBox 4"/>
            <p:cNvSpPr txBox="1"/>
            <p:nvPr/>
          </p:nvSpPr>
          <p:spPr>
            <a:xfrm>
              <a:off x="5996382" y="2393950"/>
              <a:ext cx="485454" cy="461665"/>
            </a:xfrm>
            <a:prstGeom prst="rect">
              <a:avLst/>
            </a:prstGeom>
            <a:noFill/>
          </p:spPr>
          <p:txBody>
            <a:bodyPr wrap="none" rtlCol="0">
              <a:spAutoFit/>
            </a:bodyPr>
            <a:lstStyle/>
            <a:p>
              <a:pPr algn="ctr"/>
              <a:r>
                <a:rPr lang="en-US" sz="1200" dirty="0"/>
                <a:t>11 %</a:t>
              </a:r>
            </a:p>
            <a:p>
              <a:pPr algn="ctr"/>
              <a:endParaRPr lang="en-US" sz="1200" dirty="0"/>
            </a:p>
          </p:txBody>
        </p:sp>
        <p:pic>
          <p:nvPicPr>
            <p:cNvPr id="37" name="Picture 36" descr="redcross.jpg"/>
            <p:cNvPicPr>
              <a:picLocks noChangeAspect="1"/>
            </p:cNvPicPr>
            <p:nvPr/>
          </p:nvPicPr>
          <p:blipFill>
            <a:blip r:embed="rId6">
              <a:alphaModFix amt="46000"/>
              <a:extLst>
                <a:ext uri="{28A0092B-C50C-407E-A947-70E740481C1C}">
                  <a14:useLocalDpi xmlns:a14="http://schemas.microsoft.com/office/drawing/2010/main" val="0"/>
                </a:ext>
              </a:extLst>
            </a:blip>
            <a:stretch>
              <a:fillRect/>
            </a:stretch>
          </p:blipFill>
          <p:spPr>
            <a:xfrm>
              <a:off x="6019800" y="2730500"/>
              <a:ext cx="431800" cy="431800"/>
            </a:xfrm>
            <a:prstGeom prst="rect">
              <a:avLst/>
            </a:prstGeom>
          </p:spPr>
        </p:pic>
        <p:sp>
          <p:nvSpPr>
            <p:cNvPr id="12" name="TextBox 11"/>
            <p:cNvSpPr txBox="1"/>
            <p:nvPr/>
          </p:nvSpPr>
          <p:spPr>
            <a:xfrm>
              <a:off x="5956324" y="3297768"/>
              <a:ext cx="679919" cy="276999"/>
            </a:xfrm>
            <a:prstGeom prst="rect">
              <a:avLst/>
            </a:prstGeom>
            <a:noFill/>
          </p:spPr>
          <p:txBody>
            <a:bodyPr wrap="none" rtlCol="0">
              <a:spAutoFit/>
            </a:bodyPr>
            <a:lstStyle/>
            <a:p>
              <a:r>
                <a:rPr lang="en-US" sz="1200" dirty="0" err="1"/>
                <a:t>Sykdom</a:t>
              </a:r>
              <a:endParaRPr lang="en-US" sz="1200" dirty="0"/>
            </a:p>
          </p:txBody>
        </p:sp>
      </p:grpSp>
      <p:grpSp>
        <p:nvGrpSpPr>
          <p:cNvPr id="41" name="Group 40"/>
          <p:cNvGrpSpPr/>
          <p:nvPr/>
        </p:nvGrpSpPr>
        <p:grpSpPr>
          <a:xfrm>
            <a:off x="737507" y="2374900"/>
            <a:ext cx="1084552" cy="1350665"/>
            <a:chOff x="737507" y="2374900"/>
            <a:chExt cx="1084552" cy="1350665"/>
          </a:xfrm>
        </p:grpSpPr>
        <p:sp>
          <p:nvSpPr>
            <p:cNvPr id="7" name="TextBox 6"/>
            <p:cNvSpPr txBox="1"/>
            <p:nvPr/>
          </p:nvSpPr>
          <p:spPr>
            <a:xfrm>
              <a:off x="1061452" y="2374900"/>
              <a:ext cx="450664" cy="461665"/>
            </a:xfrm>
            <a:prstGeom prst="rect">
              <a:avLst/>
            </a:prstGeom>
            <a:noFill/>
          </p:spPr>
          <p:txBody>
            <a:bodyPr wrap="none" rtlCol="0">
              <a:spAutoFit/>
            </a:bodyPr>
            <a:lstStyle/>
            <a:p>
              <a:pPr algn="ctr"/>
              <a:r>
                <a:rPr lang="en-US" sz="1200" dirty="0"/>
                <a:t>52%</a:t>
              </a:r>
            </a:p>
            <a:p>
              <a:pPr algn="ctr"/>
              <a:endParaRPr lang="en-US" sz="1200" dirty="0"/>
            </a:p>
          </p:txBody>
        </p:sp>
        <p:pic>
          <p:nvPicPr>
            <p:cNvPr id="24" name="Picture 23"/>
            <p:cNvPicPr>
              <a:picLocks noChangeAspect="1"/>
            </p:cNvPicPr>
            <p:nvPr/>
          </p:nvPicPr>
          <p:blipFill>
            <a:blip r:embed="rId7"/>
            <a:stretch>
              <a:fillRect/>
            </a:stretch>
          </p:blipFill>
          <p:spPr>
            <a:xfrm>
              <a:off x="1073150" y="2660650"/>
              <a:ext cx="359051" cy="323850"/>
            </a:xfrm>
            <a:prstGeom prst="rect">
              <a:avLst/>
            </a:prstGeom>
          </p:spPr>
        </p:pic>
        <p:sp>
          <p:nvSpPr>
            <p:cNvPr id="15" name="TextBox 14"/>
            <p:cNvSpPr txBox="1"/>
            <p:nvPr/>
          </p:nvSpPr>
          <p:spPr>
            <a:xfrm>
              <a:off x="737507" y="3263900"/>
              <a:ext cx="1084552" cy="461665"/>
            </a:xfrm>
            <a:prstGeom prst="rect">
              <a:avLst/>
            </a:prstGeom>
            <a:noFill/>
          </p:spPr>
          <p:txBody>
            <a:bodyPr wrap="none" rtlCol="0">
              <a:spAutoFit/>
            </a:bodyPr>
            <a:lstStyle/>
            <a:p>
              <a:pPr algn="ctr"/>
              <a:r>
                <a:rPr lang="en-US" sz="1200" dirty="0" err="1"/>
                <a:t>Manglende</a:t>
              </a:r>
              <a:r>
                <a:rPr lang="en-US" sz="1200" dirty="0"/>
                <a:t> </a:t>
              </a:r>
            </a:p>
            <a:p>
              <a:pPr algn="ctr"/>
              <a:r>
                <a:rPr lang="en-US" sz="1200" dirty="0" err="1"/>
                <a:t>førerdyktighet</a:t>
              </a:r>
              <a:endParaRPr lang="en-US" sz="1200" dirty="0"/>
            </a:p>
          </p:txBody>
        </p:sp>
      </p:grpSp>
      <p:grpSp>
        <p:nvGrpSpPr>
          <p:cNvPr id="48" name="Group 47"/>
          <p:cNvGrpSpPr/>
          <p:nvPr/>
        </p:nvGrpSpPr>
        <p:grpSpPr>
          <a:xfrm>
            <a:off x="6817240" y="2374900"/>
            <a:ext cx="1172116" cy="1569198"/>
            <a:chOff x="6944240" y="2374900"/>
            <a:chExt cx="1172116" cy="1569198"/>
          </a:xfrm>
        </p:grpSpPr>
        <p:grpSp>
          <p:nvGrpSpPr>
            <p:cNvPr id="16" name="Group 15"/>
            <p:cNvGrpSpPr/>
            <p:nvPr/>
          </p:nvGrpSpPr>
          <p:grpSpPr>
            <a:xfrm>
              <a:off x="6944240" y="2374900"/>
              <a:ext cx="1172116" cy="1569198"/>
              <a:chOff x="6944240" y="2578100"/>
              <a:chExt cx="1172116" cy="1569198"/>
            </a:xfrm>
          </p:grpSpPr>
          <p:sp>
            <p:nvSpPr>
              <p:cNvPr id="6" name="TextBox 5"/>
              <p:cNvSpPr txBox="1"/>
              <p:nvPr/>
            </p:nvSpPr>
            <p:spPr>
              <a:xfrm>
                <a:off x="7345669" y="2578100"/>
                <a:ext cx="372668" cy="461665"/>
              </a:xfrm>
              <a:prstGeom prst="rect">
                <a:avLst/>
              </a:prstGeom>
              <a:noFill/>
            </p:spPr>
            <p:txBody>
              <a:bodyPr wrap="none" rtlCol="0">
                <a:spAutoFit/>
              </a:bodyPr>
              <a:lstStyle/>
              <a:p>
                <a:pPr algn="ctr"/>
                <a:r>
                  <a:rPr lang="en-US" sz="1200" dirty="0"/>
                  <a:t>6% </a:t>
                </a:r>
              </a:p>
              <a:p>
                <a:pPr algn="ctr"/>
                <a:endParaRPr lang="en-US" sz="1200" dirty="0"/>
              </a:p>
            </p:txBody>
          </p:sp>
          <p:sp>
            <p:nvSpPr>
              <p:cNvPr id="14" name="TextBox 13"/>
              <p:cNvSpPr txBox="1"/>
              <p:nvPr/>
            </p:nvSpPr>
            <p:spPr>
              <a:xfrm>
                <a:off x="6944240" y="3500967"/>
                <a:ext cx="1172116" cy="646331"/>
              </a:xfrm>
              <a:prstGeom prst="rect">
                <a:avLst/>
              </a:prstGeom>
              <a:noFill/>
            </p:spPr>
            <p:txBody>
              <a:bodyPr wrap="none" rtlCol="0">
                <a:spAutoFit/>
              </a:bodyPr>
              <a:lstStyle/>
              <a:p>
                <a:pPr algn="ctr"/>
                <a:r>
                  <a:rPr lang="en-US" sz="1200" dirty="0" err="1"/>
                  <a:t>Mistanke</a:t>
                </a:r>
                <a:r>
                  <a:rPr lang="en-US" sz="1200" dirty="0"/>
                  <a:t> </a:t>
                </a:r>
                <a:r>
                  <a:rPr lang="en-US" sz="1200" dirty="0" err="1"/>
                  <a:t>om</a:t>
                </a:r>
                <a:r>
                  <a:rPr lang="en-US" sz="1200" dirty="0"/>
                  <a:t> </a:t>
                </a:r>
              </a:p>
              <a:p>
                <a:pPr algn="ctr"/>
                <a:r>
                  <a:rPr lang="en-US" sz="1200" dirty="0" err="1"/>
                  <a:t>selvvalgt</a:t>
                </a:r>
                <a:r>
                  <a:rPr lang="en-US" sz="1200" dirty="0"/>
                  <a:t> </a:t>
                </a:r>
                <a:r>
                  <a:rPr lang="en-US" sz="1200" dirty="0" err="1"/>
                  <a:t>ulykke</a:t>
                </a:r>
                <a:endParaRPr lang="en-US" sz="1200" dirty="0"/>
              </a:p>
              <a:p>
                <a:endParaRPr lang="en-US" sz="1200" dirty="0"/>
              </a:p>
            </p:txBody>
          </p:sp>
        </p:grpSp>
        <p:pic>
          <p:nvPicPr>
            <p:cNvPr id="36" name="Picture 35"/>
            <p:cNvPicPr>
              <a:picLocks noChangeAspect="1"/>
            </p:cNvPicPr>
            <p:nvPr/>
          </p:nvPicPr>
          <p:blipFill>
            <a:blip r:embed="rId8"/>
            <a:stretch>
              <a:fillRect/>
            </a:stretch>
          </p:blipFill>
          <p:spPr>
            <a:xfrm>
              <a:off x="7219950" y="2650048"/>
              <a:ext cx="577850" cy="588452"/>
            </a:xfrm>
            <a:prstGeom prst="rect">
              <a:avLst/>
            </a:prstGeom>
          </p:spPr>
        </p:pic>
      </p:grpSp>
      <p:grpSp>
        <p:nvGrpSpPr>
          <p:cNvPr id="8" name="Group 7"/>
          <p:cNvGrpSpPr/>
          <p:nvPr/>
        </p:nvGrpSpPr>
        <p:grpSpPr>
          <a:xfrm>
            <a:off x="4466769" y="2389714"/>
            <a:ext cx="808184" cy="1384534"/>
            <a:chOff x="4636109" y="2313514"/>
            <a:chExt cx="808184" cy="1384534"/>
          </a:xfrm>
        </p:grpSpPr>
        <p:grpSp>
          <p:nvGrpSpPr>
            <p:cNvPr id="18" name="Group 17"/>
            <p:cNvGrpSpPr/>
            <p:nvPr/>
          </p:nvGrpSpPr>
          <p:grpSpPr>
            <a:xfrm>
              <a:off x="4636109" y="2313514"/>
              <a:ext cx="808184" cy="1384534"/>
              <a:chOff x="4782159" y="2307164"/>
              <a:chExt cx="808184" cy="1384534"/>
            </a:xfrm>
          </p:grpSpPr>
          <p:sp>
            <p:nvSpPr>
              <p:cNvPr id="4" name="TextBox 3"/>
              <p:cNvSpPr txBox="1"/>
              <p:nvPr/>
            </p:nvSpPr>
            <p:spPr>
              <a:xfrm>
                <a:off x="4838700" y="2307164"/>
                <a:ext cx="589825" cy="461665"/>
              </a:xfrm>
              <a:prstGeom prst="rect">
                <a:avLst/>
              </a:prstGeom>
              <a:noFill/>
            </p:spPr>
            <p:txBody>
              <a:bodyPr wrap="none" rtlCol="0">
                <a:spAutoFit/>
              </a:bodyPr>
              <a:lstStyle/>
              <a:p>
                <a:r>
                  <a:rPr lang="en-US" sz="1200" dirty="0"/>
                  <a:t>   13 % </a:t>
                </a:r>
              </a:p>
              <a:p>
                <a:endParaRPr lang="en-US" sz="1200" dirty="0"/>
              </a:p>
            </p:txBody>
          </p:sp>
          <p:sp>
            <p:nvSpPr>
              <p:cNvPr id="10" name="TextBox 9"/>
              <p:cNvSpPr txBox="1"/>
              <p:nvPr/>
            </p:nvSpPr>
            <p:spPr>
              <a:xfrm>
                <a:off x="4782159" y="3230033"/>
                <a:ext cx="808184" cy="461665"/>
              </a:xfrm>
              <a:prstGeom prst="rect">
                <a:avLst/>
              </a:prstGeom>
              <a:noFill/>
            </p:spPr>
            <p:txBody>
              <a:bodyPr wrap="none" rtlCol="0">
                <a:spAutoFit/>
              </a:bodyPr>
              <a:lstStyle/>
              <a:p>
                <a:pPr algn="ctr"/>
                <a:r>
                  <a:rPr lang="en-US" sz="1200" dirty="0" err="1"/>
                  <a:t>Tretthet</a:t>
                </a:r>
                <a:r>
                  <a:rPr lang="en-US" sz="1200" dirty="0"/>
                  <a:t>/</a:t>
                </a:r>
              </a:p>
              <a:p>
                <a:pPr algn="ctr"/>
                <a:r>
                  <a:rPr lang="en-US" sz="1200" dirty="0" err="1"/>
                  <a:t>avsovning</a:t>
                </a:r>
                <a:endParaRPr lang="en-US" sz="1200" dirty="0"/>
              </a:p>
            </p:txBody>
          </p:sp>
        </p:grpSp>
        <p:pic>
          <p:nvPicPr>
            <p:cNvPr id="19" name="Picture 18"/>
            <p:cNvPicPr>
              <a:picLocks noChangeAspect="1"/>
            </p:cNvPicPr>
            <p:nvPr/>
          </p:nvPicPr>
          <p:blipFill>
            <a:blip r:embed="rId9"/>
            <a:stretch>
              <a:fillRect/>
            </a:stretch>
          </p:blipFill>
          <p:spPr>
            <a:xfrm rot="561659">
              <a:off x="4740722" y="2610804"/>
              <a:ext cx="688825" cy="617072"/>
            </a:xfrm>
            <a:prstGeom prst="rect">
              <a:avLst/>
            </a:prstGeom>
          </p:spPr>
        </p:pic>
      </p:grpSp>
    </p:spTree>
    <p:extLst>
      <p:ext uri="{BB962C8B-B14F-4D97-AF65-F5344CB8AC3E}">
        <p14:creationId xmlns:p14="http://schemas.microsoft.com/office/powerpoint/2010/main" val="79167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strVal val="#ppt_w*0.70"/>
                                          </p:val>
                                        </p:tav>
                                        <p:tav tm="100000">
                                          <p:val>
                                            <p:strVal val="#ppt_w"/>
                                          </p:val>
                                        </p:tav>
                                      </p:tavLst>
                                    </p:anim>
                                    <p:anim calcmode="lin" valueType="num">
                                      <p:cBhvr>
                                        <p:cTn id="8" dur="1000" fill="hold"/>
                                        <p:tgtEl>
                                          <p:spTgt spid="41"/>
                                        </p:tgtEl>
                                        <p:attrNameLst>
                                          <p:attrName>ppt_h</p:attrName>
                                        </p:attrNameLst>
                                      </p:cBhvr>
                                      <p:tavLst>
                                        <p:tav tm="0">
                                          <p:val>
                                            <p:strVal val="#ppt_h"/>
                                          </p:val>
                                        </p:tav>
                                        <p:tav tm="100000">
                                          <p:val>
                                            <p:strVal val="#ppt_h"/>
                                          </p:val>
                                        </p:tav>
                                      </p:tavLst>
                                    </p:anim>
                                    <p:animEffect transition="in" filter="fade">
                                      <p:cBhvr>
                                        <p:cTn id="9" dur="10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1000" fill="hold"/>
                                        <p:tgtEl>
                                          <p:spTgt spid="39"/>
                                        </p:tgtEl>
                                        <p:attrNameLst>
                                          <p:attrName>ppt_w</p:attrName>
                                        </p:attrNameLst>
                                      </p:cBhvr>
                                      <p:tavLst>
                                        <p:tav tm="0">
                                          <p:val>
                                            <p:strVal val="#ppt_w*0.70"/>
                                          </p:val>
                                        </p:tav>
                                        <p:tav tm="100000">
                                          <p:val>
                                            <p:strVal val="#ppt_w"/>
                                          </p:val>
                                        </p:tav>
                                      </p:tavLst>
                                    </p:anim>
                                    <p:anim calcmode="lin" valueType="num">
                                      <p:cBhvr>
                                        <p:cTn id="15" dur="1000" fill="hold"/>
                                        <p:tgtEl>
                                          <p:spTgt spid="39"/>
                                        </p:tgtEl>
                                        <p:attrNameLst>
                                          <p:attrName>ppt_h</p:attrName>
                                        </p:attrNameLst>
                                      </p:cBhvr>
                                      <p:tavLst>
                                        <p:tav tm="0">
                                          <p:val>
                                            <p:strVal val="#ppt_h"/>
                                          </p:val>
                                        </p:tav>
                                        <p:tav tm="100000">
                                          <p:val>
                                            <p:strVal val="#ppt_h"/>
                                          </p:val>
                                        </p:tav>
                                      </p:tavLst>
                                    </p:anim>
                                    <p:animEffect transition="in" filter="fade">
                                      <p:cBhvr>
                                        <p:cTn id="16" dur="10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strVal val="#ppt_w*0.70"/>
                                          </p:val>
                                        </p:tav>
                                        <p:tav tm="100000">
                                          <p:val>
                                            <p:strVal val="#ppt_w"/>
                                          </p:val>
                                        </p:tav>
                                      </p:tavLst>
                                    </p:anim>
                                    <p:anim calcmode="lin" valueType="num">
                                      <p:cBhvr>
                                        <p:cTn id="36" dur="1000" fill="hold"/>
                                        <p:tgtEl>
                                          <p:spTgt spid="29"/>
                                        </p:tgtEl>
                                        <p:attrNameLst>
                                          <p:attrName>ppt_h</p:attrName>
                                        </p:attrNameLst>
                                      </p:cBhvr>
                                      <p:tavLst>
                                        <p:tav tm="0">
                                          <p:val>
                                            <p:strVal val="#ppt_h"/>
                                          </p:val>
                                        </p:tav>
                                        <p:tav tm="100000">
                                          <p:val>
                                            <p:strVal val="#ppt_h"/>
                                          </p:val>
                                        </p:tav>
                                      </p:tavLst>
                                    </p:anim>
                                    <p:animEffect transition="in" filter="fade">
                                      <p:cBhvr>
                                        <p:cTn id="37" dur="1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1000" fill="hold"/>
                                        <p:tgtEl>
                                          <p:spTgt spid="48"/>
                                        </p:tgtEl>
                                        <p:attrNameLst>
                                          <p:attrName>ppt_w</p:attrName>
                                        </p:attrNameLst>
                                      </p:cBhvr>
                                      <p:tavLst>
                                        <p:tav tm="0">
                                          <p:val>
                                            <p:strVal val="#ppt_w*0.70"/>
                                          </p:val>
                                        </p:tav>
                                        <p:tav tm="100000">
                                          <p:val>
                                            <p:strVal val="#ppt_w"/>
                                          </p:val>
                                        </p:tav>
                                      </p:tavLst>
                                    </p:anim>
                                    <p:anim calcmode="lin" valueType="num">
                                      <p:cBhvr>
                                        <p:cTn id="43" dur="1000" fill="hold"/>
                                        <p:tgtEl>
                                          <p:spTgt spid="48"/>
                                        </p:tgtEl>
                                        <p:attrNameLst>
                                          <p:attrName>ppt_h</p:attrName>
                                        </p:attrNameLst>
                                      </p:cBhvr>
                                      <p:tavLst>
                                        <p:tav tm="0">
                                          <p:val>
                                            <p:strVal val="#ppt_h"/>
                                          </p:val>
                                        </p:tav>
                                        <p:tav tm="100000">
                                          <p:val>
                                            <p:strVal val="#ppt_h"/>
                                          </p:val>
                                        </p:tav>
                                      </p:tavLst>
                                    </p:anim>
                                    <p:animEffect transition="in" filter="fade">
                                      <p:cBhvr>
                                        <p:cTn id="44"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ygg_Trafikk_klassisk_mal_06.03">
  <a:themeElements>
    <a:clrScheme name="Trygg Traffikk Tema">
      <a:dk1>
        <a:srgbClr val="595959"/>
      </a:dk1>
      <a:lt1>
        <a:srgbClr val="FFFFFF"/>
      </a:lt1>
      <a:dk2>
        <a:srgbClr val="EE2E24"/>
      </a:dk2>
      <a:lt2>
        <a:srgbClr val="76BDFF"/>
      </a:lt2>
      <a:accent1>
        <a:srgbClr val="0057A7"/>
      </a:accent1>
      <a:accent2>
        <a:srgbClr val="F0D700"/>
      </a:accent2>
      <a:accent3>
        <a:srgbClr val="C1D837"/>
      </a:accent3>
      <a:accent4>
        <a:srgbClr val="0BB14E"/>
      </a:accent4>
      <a:accent5>
        <a:srgbClr val="4BACC6"/>
      </a:accent5>
      <a:accent6>
        <a:srgbClr val="F78815"/>
      </a:accent6>
      <a:hlink>
        <a:srgbClr val="00BAFF"/>
      </a:hlink>
      <a:folHlink>
        <a:srgbClr val="3A5E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9525"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ap="flat" cmpd="sng">
          <a:solidFill>
            <a:schemeClr val="tx1"/>
          </a:solidFill>
          <a:prstDash val="solid"/>
          <a:round/>
          <a:headEnd type="none"/>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rygg_Trafikk_klassisk_mal_ok">
  <a:themeElements>
    <a:clrScheme name="Trygg Traffikk Tema">
      <a:dk1>
        <a:srgbClr val="595959"/>
      </a:dk1>
      <a:lt1>
        <a:srgbClr val="FFFFFF"/>
      </a:lt1>
      <a:dk2>
        <a:srgbClr val="EE2E24"/>
      </a:dk2>
      <a:lt2>
        <a:srgbClr val="76BDFF"/>
      </a:lt2>
      <a:accent1>
        <a:srgbClr val="0057A7"/>
      </a:accent1>
      <a:accent2>
        <a:srgbClr val="F0D700"/>
      </a:accent2>
      <a:accent3>
        <a:srgbClr val="C1D837"/>
      </a:accent3>
      <a:accent4>
        <a:srgbClr val="0BB14E"/>
      </a:accent4>
      <a:accent5>
        <a:srgbClr val="4BACC6"/>
      </a:accent5>
      <a:accent6>
        <a:srgbClr val="F78815"/>
      </a:accent6>
      <a:hlink>
        <a:srgbClr val="00BAFF"/>
      </a:hlink>
      <a:folHlink>
        <a:srgbClr val="3A5E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9525"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ap="flat" cmpd="sng">
          <a:solidFill>
            <a:schemeClr val="tx1"/>
          </a:solidFill>
          <a:prstDash val="solid"/>
          <a:round/>
          <a:headEnd type="none"/>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Trygg_Trafikk_klassisk_mal_ok2015</Template>
  <TotalTime>0</TotalTime>
  <Words>2137</Words>
  <Application>Microsoft Office PowerPoint</Application>
  <PresentationFormat>On-screen Show (16:9)</PresentationFormat>
  <Paragraphs>444</Paragraphs>
  <Slides>44</Slides>
  <Notes>14</Notes>
  <HiddenSlides>2</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Calibri</vt:lpstr>
      <vt:lpstr>DIN</vt:lpstr>
      <vt:lpstr>Oblik-light</vt:lpstr>
      <vt:lpstr>Segoe UI</vt:lpstr>
      <vt:lpstr>Wingdings</vt:lpstr>
      <vt:lpstr>Trygg_Trafikk_klassisk_mal_06.03</vt:lpstr>
      <vt:lpstr>Trygg_Trafikk_klassisk_mal_ok</vt:lpstr>
      <vt:lpstr>PowerPoint Presentation</vt:lpstr>
      <vt:lpstr>Trafikksikker kommune Rogaland</vt:lpstr>
      <vt:lpstr>PowerPoint Presentation</vt:lpstr>
      <vt:lpstr>PowerPoint Presentation</vt:lpstr>
      <vt:lpstr>PowerPoint Presentation</vt:lpstr>
      <vt:lpstr>Samfunnsøkonomisk nytte  av å unngå skader i trafikken</vt:lpstr>
      <vt:lpstr>PowerPoint Presentation</vt:lpstr>
      <vt:lpstr>PowerPoint Presentation</vt:lpstr>
      <vt:lpstr>PowerPoint Presentation</vt:lpstr>
      <vt:lpstr>PowerPoint Presentation</vt:lpstr>
      <vt:lpstr>De 4 store risikofaktorene:</vt:lpstr>
      <vt:lpstr>Hovedutfordringer</vt:lpstr>
      <vt:lpstr>PowerPoint Presentation</vt:lpstr>
      <vt:lpstr>Den norske samarbeidsmodellen</vt:lpstr>
      <vt:lpstr>PowerPoint Presentation</vt:lpstr>
      <vt:lpstr>PowerPoint Presentation</vt:lpstr>
      <vt:lpstr>Samfunnsoppdrag</vt:lpstr>
      <vt:lpstr>PowerPoint Presentation</vt:lpstr>
      <vt:lpstr>Budsjett og finansiering 2018</vt:lpstr>
      <vt:lpstr>PowerPoint Presentation</vt:lpstr>
      <vt:lpstr>Trygg Trafikk Rogaland Nasjonale føringer og tiltak på vegne av Fylkestrafikksikkerhetsutvalget i Rogaland, FTU</vt:lpstr>
      <vt:lpstr>Trygg Trafikk Rogaland </vt:lpstr>
      <vt:lpstr>Eksempel på trafikksikkerhet HMS</vt:lpstr>
      <vt:lpstr>Hvor lav fart må bilen ha  for at du som fotgjenger skal overleve?</vt:lpstr>
      <vt:lpstr>PowerPoint Presentation</vt:lpstr>
      <vt:lpstr>I fritt fall uten bilbelte</vt:lpstr>
      <vt:lpstr>PowerPoint Presentation</vt:lpstr>
      <vt:lpstr>PowerPoint Presentation</vt:lpstr>
      <vt:lpstr>Hva sier loven om belte i buss</vt:lpstr>
      <vt:lpstr>PowerPoint Presentation</vt:lpstr>
      <vt:lpstr>PowerPoint Presentation</vt:lpstr>
      <vt:lpstr>Tips for sikring av last</vt:lpstr>
      <vt:lpstr>Hva er en god vane, hva skal til for å endre en vane?</vt:lpstr>
      <vt:lpstr>PowerPoint Presentation</vt:lpstr>
      <vt:lpstr>PowerPoint Presentation</vt:lpstr>
      <vt:lpstr>PowerPoint Presentation</vt:lpstr>
      <vt:lpstr>   Sykkelhjelm reduserer risiko for  hodeskader med 80% </vt:lpstr>
      <vt:lpstr>Har du husket å ta frem refleksen? Hva med de dere besøker?</vt:lpstr>
      <vt:lpstr>Trygg Trafikk samarbeid om Trafikksikker kommune</vt:lpstr>
      <vt:lpstr>Erfaringsutveksling og drøfting Hvordan kan Trafikksikker kommune følges opp i organisasjonen</vt:lpstr>
      <vt:lpstr>Tilbud til Trafikksikker kommune i Rogaland</vt:lpstr>
      <vt:lpstr>Kurs </vt:lpstr>
      <vt:lpstr>Nettsteder</vt:lpstr>
      <vt:lpstr>Nyttige lenker- statistikk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2015-04-30T09:39:02Z</dcterms:created>
  <dcterms:modified xsi:type="dcterms:W3CDTF">2018-12-12T15:55:49Z</dcterms:modified>
</cp:coreProperties>
</file>